
<file path=[Content_Types].xml><?xml version="1.0" encoding="utf-8"?>
<Types xmlns="http://schemas.openxmlformats.org/package/2006/content-types">
  <Default Extension="gif" ContentType="image/gif"/>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6"/>
  </p:notesMasterIdLst>
  <p:sldIdLst>
    <p:sldId id="256" r:id="rId2"/>
    <p:sldId id="298" r:id="rId3"/>
    <p:sldId id="309" r:id="rId4"/>
    <p:sldId id="310" r:id="rId5"/>
    <p:sldId id="311" r:id="rId6"/>
    <p:sldId id="312" r:id="rId7"/>
    <p:sldId id="313" r:id="rId8"/>
    <p:sldId id="314" r:id="rId9"/>
    <p:sldId id="315" r:id="rId10"/>
    <p:sldId id="316" r:id="rId11"/>
    <p:sldId id="304" r:id="rId12"/>
    <p:sldId id="317" r:id="rId13"/>
    <p:sldId id="290"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1B9CC"/>
    <a:srgbClr val="8C97BC"/>
    <a:srgbClr val="1EBE9B"/>
    <a:srgbClr val="B0EAFF"/>
    <a:srgbClr val="49DE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75"/>
    <p:restoredTop sz="85460"/>
  </p:normalViewPr>
  <p:slideViewPr>
    <p:cSldViewPr snapToGrid="0" snapToObjects="1">
      <p:cViewPr varScale="1">
        <p:scale>
          <a:sx n="99" d="100"/>
          <a:sy n="99" d="100"/>
        </p:scale>
        <p:origin x="112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hyperlink" Target="https://www.investopedia.com/terms/c/confidenceinterval.asp" TargetMode="External"/><Relationship Id="rId3" Type="http://schemas.openxmlformats.org/officeDocument/2006/relationships/hyperlink" Target="file:///Users/abidikshit/R_Projects/ALY6010/Final_Projects/FinalProject/Dikshit_Final_Project.html#ref-R-Cran" TargetMode="External"/><Relationship Id="rId7" Type="http://schemas.openxmlformats.org/officeDocument/2006/relationships/hyperlink" Target="https://www.datanovia.com/en/lessons/how-to-do-a-t-test-in-r-calculation-and-reporting/" TargetMode="External"/><Relationship Id="rId2" Type="http://schemas.openxmlformats.org/officeDocument/2006/relationships/hyperlink" Target="file:///Users/abidikshit/R_Projects/ALY6010/Final_Projects/FinalProject/Dikshit_Final_Project.html#ref-R-Action" TargetMode="External"/><Relationship Id="rId1" Type="http://schemas.openxmlformats.org/officeDocument/2006/relationships/hyperlink" Target="file:///Users/abidikshit/R_Projects/ALY6010/Final_Projects/FinalProject/Dikshit_Final_Project.html#ref-R-Career" TargetMode="External"/><Relationship Id="rId6" Type="http://schemas.openxmlformats.org/officeDocument/2006/relationships/hyperlink" Target="https://www.scribbr.com/statistics/hypothesis-testing/" TargetMode="External"/><Relationship Id="rId5" Type="http://schemas.openxmlformats.org/officeDocument/2006/relationships/hyperlink" Target="file:///Users/abidikshit/R_Projects/ALY6010/Final_Projects/FinalProject/Dikshit_Final_Project.html#ref-R-Material2" TargetMode="External"/><Relationship Id="rId4" Type="http://schemas.openxmlformats.org/officeDocument/2006/relationships/hyperlink" Target="file:///Users/abidikshit/R_Projects/ALY6010/Final_Projects/FinalProject/Dikshit_Final_Project.html#ref-R-Material1" TargetMode="External"/><Relationship Id="rId9" Type="http://schemas.openxmlformats.org/officeDocument/2006/relationships/hyperlink" Target="https://www.learnbymarketing.com/tutorials/linear-regression-in-r/" TargetMode="External"/></Relationships>
</file>

<file path=ppt/diagrams/_rels/drawing1.xml.rels><?xml version="1.0" encoding="UTF-8" standalone="yes"?>
<Relationships xmlns="http://schemas.openxmlformats.org/package/2006/relationships"><Relationship Id="rId8" Type="http://schemas.openxmlformats.org/officeDocument/2006/relationships/hyperlink" Target="https://www.investopedia.com/terms/c/confidenceinterval.asp" TargetMode="External"/><Relationship Id="rId3" Type="http://schemas.openxmlformats.org/officeDocument/2006/relationships/hyperlink" Target="file:///Users/abidikshit/R_Projects/ALY6010/Final_Projects/FinalProject/Dikshit_Final_Project.html#ref-R-Cran" TargetMode="External"/><Relationship Id="rId7" Type="http://schemas.openxmlformats.org/officeDocument/2006/relationships/hyperlink" Target="https://www.datanovia.com/en/lessons/how-to-do-a-t-test-in-r-calculation-and-reporting/" TargetMode="External"/><Relationship Id="rId2" Type="http://schemas.openxmlformats.org/officeDocument/2006/relationships/hyperlink" Target="file:///Users/abidikshit/R_Projects/ALY6010/Final_Projects/FinalProject/Dikshit_Final_Project.html#ref-R-Action" TargetMode="External"/><Relationship Id="rId1" Type="http://schemas.openxmlformats.org/officeDocument/2006/relationships/hyperlink" Target="file:///Users/abidikshit/R_Projects/ALY6010/Final_Projects/FinalProject/Dikshit_Final_Project.html#ref-R-Career" TargetMode="External"/><Relationship Id="rId6" Type="http://schemas.openxmlformats.org/officeDocument/2006/relationships/hyperlink" Target="https://www.scribbr.com/statistics/hypothesis-testing/" TargetMode="External"/><Relationship Id="rId5" Type="http://schemas.openxmlformats.org/officeDocument/2006/relationships/hyperlink" Target="file:///Users/abidikshit/R_Projects/ALY6010/Final_Projects/FinalProject/Dikshit_Final_Project.html#ref-R-Material2" TargetMode="External"/><Relationship Id="rId4" Type="http://schemas.openxmlformats.org/officeDocument/2006/relationships/hyperlink" Target="file:///Users/abidikshit/R_Projects/ALY6010/Final_Projects/FinalProject/Dikshit_Final_Project.html#ref-R-Material1" TargetMode="External"/><Relationship Id="rId9" Type="http://schemas.openxmlformats.org/officeDocument/2006/relationships/hyperlink" Target="https://www.learnbymarketing.com/tutorials/linear-regression-in-r/"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0200714-2444-4856-809C-9E87665B0CE5}"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1D1B2891-69F7-4FCE-A60E-E30E2FF5B7B0}">
      <dgm:prSet custT="1"/>
      <dgm:spPr/>
      <dgm:t>
        <a:bodyPr/>
        <a:lstStyle/>
        <a:p>
          <a:r>
            <a:rPr lang="en-CA" sz="1600" dirty="0">
              <a:latin typeface="Avenir Book" panose="02000503020000020003" pitchFamily="2" charset="0"/>
            </a:rPr>
            <a:t>Bevans (</a:t>
          </a:r>
          <a:r>
            <a:rPr lang="en-CA" sz="1600" dirty="0">
              <a:latin typeface="Avenir Book" panose="02000503020000020003" pitchFamily="2" charset="0"/>
              <a:hlinkClick xmlns:r="http://schemas.openxmlformats.org/officeDocument/2006/relationships" r:id="rId1"/>
            </a:rPr>
            <a:t>2022, November 11</a:t>
          </a:r>
          <a:r>
            <a:rPr lang="en-CA" sz="1600" dirty="0">
              <a:latin typeface="Avenir Book" panose="02000503020000020003" pitchFamily="2" charset="0"/>
            </a:rPr>
            <a:t>);</a:t>
          </a:r>
          <a:r>
            <a:rPr lang="en-CA" sz="1600" dirty="0" err="1">
              <a:latin typeface="Avenir Book" panose="02000503020000020003" pitchFamily="2" charset="0"/>
            </a:rPr>
            <a:t>Datanovia</a:t>
          </a:r>
          <a:r>
            <a:rPr lang="en-CA" sz="1600" dirty="0">
              <a:latin typeface="Avenir Book" panose="02000503020000020003" pitchFamily="2" charset="0"/>
            </a:rPr>
            <a:t> (</a:t>
          </a:r>
          <a:r>
            <a:rPr lang="en-CA" sz="1600" dirty="0">
              <a:latin typeface="Avenir Book" panose="02000503020000020003" pitchFamily="2" charset="0"/>
              <a:hlinkClick xmlns:r="http://schemas.openxmlformats.org/officeDocument/2006/relationships" r:id="rId2"/>
            </a:rPr>
            <a:t>2019, December 26</a:t>
          </a:r>
          <a:r>
            <a:rPr lang="en-CA" sz="1600" dirty="0">
              <a:latin typeface="Avenir Book" panose="02000503020000020003" pitchFamily="2" charset="0"/>
            </a:rPr>
            <a:t>);</a:t>
          </a:r>
          <a:r>
            <a:rPr lang="en-CA" sz="1600" i="1" dirty="0">
              <a:latin typeface="Avenir Book" panose="02000503020000020003" pitchFamily="2" charset="0"/>
            </a:rPr>
            <a:t>Linear Regression Example in r Using </a:t>
          </a:r>
          <a:r>
            <a:rPr lang="en-CA" sz="1600" i="1" dirty="0" err="1">
              <a:latin typeface="Avenir Book" panose="02000503020000020003" pitchFamily="2" charset="0"/>
            </a:rPr>
            <a:t>Lm</a:t>
          </a:r>
          <a:r>
            <a:rPr lang="en-CA" sz="1600" i="1" dirty="0">
              <a:latin typeface="Avenir Book" panose="02000503020000020003" pitchFamily="2" charset="0"/>
            </a:rPr>
            <a:t>() Function (</a:t>
          </a:r>
          <a:r>
            <a:rPr lang="en-CA" sz="1600" i="1" dirty="0">
              <a:latin typeface="Avenir Book" panose="02000503020000020003" pitchFamily="2" charset="0"/>
              <a:hlinkClick xmlns:r="http://schemas.openxmlformats.org/officeDocument/2006/relationships" r:id="rId3"/>
            </a:rPr>
            <a:t>n.d.</a:t>
          </a:r>
          <a:r>
            <a:rPr lang="en-CA" sz="1600" i="1" dirty="0">
              <a:latin typeface="Avenir Book" panose="02000503020000020003" pitchFamily="2" charset="0"/>
            </a:rPr>
            <a:t>);</a:t>
          </a:r>
          <a:r>
            <a:rPr lang="en-CA" sz="1600" i="1" dirty="0" err="1">
              <a:latin typeface="Avenir Book" panose="02000503020000020003" pitchFamily="2" charset="0"/>
            </a:rPr>
            <a:t>Domazet</a:t>
          </a:r>
          <a:r>
            <a:rPr lang="en-CA" sz="1600" i="1" dirty="0">
              <a:latin typeface="Avenir Book" panose="02000503020000020003" pitchFamily="2" charset="0"/>
            </a:rPr>
            <a:t> (</a:t>
          </a:r>
          <a:r>
            <a:rPr lang="en-CA" sz="1600" i="1" dirty="0">
              <a:latin typeface="Avenir Book" panose="02000503020000020003" pitchFamily="2" charset="0"/>
              <a:hlinkClick xmlns:r="http://schemas.openxmlformats.org/officeDocument/2006/relationships" r:id="rId4"/>
            </a:rPr>
            <a:t>2019, September 3</a:t>
          </a:r>
          <a:r>
            <a:rPr lang="en-CA" sz="1600" i="1" dirty="0">
              <a:latin typeface="Avenir Book" panose="02000503020000020003" pitchFamily="2" charset="0"/>
            </a:rPr>
            <a:t>);Investopedia (</a:t>
          </a:r>
          <a:r>
            <a:rPr lang="en-CA" sz="1600" i="1" dirty="0">
              <a:latin typeface="Avenir Book" panose="02000503020000020003" pitchFamily="2" charset="0"/>
              <a:hlinkClick xmlns:r="http://schemas.openxmlformats.org/officeDocument/2006/relationships" r:id="rId5"/>
            </a:rPr>
            <a:t>2022, August 31</a:t>
          </a:r>
          <a:r>
            <a:rPr lang="en-CA" sz="1600" i="1" dirty="0">
              <a:latin typeface="Avenir Book" panose="02000503020000020003" pitchFamily="2" charset="0"/>
            </a:rPr>
            <a:t>) </a:t>
          </a:r>
          <a:endParaRPr lang="en-US" sz="1600" dirty="0">
            <a:latin typeface="Avenir Book" panose="02000503020000020003" pitchFamily="2" charset="0"/>
          </a:endParaRPr>
        </a:p>
      </dgm:t>
    </dgm:pt>
    <dgm:pt modelId="{6CBE9CD6-3731-4441-8145-B9D985B940D8}" type="parTrans" cxnId="{49AA18B2-C65B-4CA5-BEA2-4117BD4834C2}">
      <dgm:prSet/>
      <dgm:spPr/>
      <dgm:t>
        <a:bodyPr/>
        <a:lstStyle/>
        <a:p>
          <a:endParaRPr lang="en-US"/>
        </a:p>
      </dgm:t>
    </dgm:pt>
    <dgm:pt modelId="{1E293A51-3A72-4B90-82BC-41564B4D0E4A}" type="sibTrans" cxnId="{49AA18B2-C65B-4CA5-BEA2-4117BD4834C2}">
      <dgm:prSet/>
      <dgm:spPr/>
      <dgm:t>
        <a:bodyPr/>
        <a:lstStyle/>
        <a:p>
          <a:endParaRPr lang="en-US"/>
        </a:p>
      </dgm:t>
    </dgm:pt>
    <dgm:pt modelId="{4C9B0381-AB51-4C91-885A-5842570BCD14}">
      <dgm:prSet custT="1"/>
      <dgm:spPr/>
      <dgm:t>
        <a:bodyPr/>
        <a:lstStyle/>
        <a:p>
          <a:r>
            <a:rPr lang="en-CA" sz="1600" dirty="0">
              <a:latin typeface="Avenir Book" panose="02000503020000020003" pitchFamily="2" charset="0"/>
            </a:rPr>
            <a:t>Bevans, R. 2022, November 11. </a:t>
          </a:r>
          <a:r>
            <a:rPr lang="en-CA" sz="1600" i="1" dirty="0">
              <a:latin typeface="Avenir Book" panose="02000503020000020003" pitchFamily="2" charset="0"/>
            </a:rPr>
            <a:t>Hypothesis Testing | a Step-by-Step Guide with Easy Examples</a:t>
          </a:r>
          <a:r>
            <a:rPr lang="en-CA" sz="1600" dirty="0">
              <a:latin typeface="Avenir Book" panose="02000503020000020003" pitchFamily="2" charset="0"/>
            </a:rPr>
            <a:t>. </a:t>
          </a:r>
          <a:r>
            <a:rPr lang="en-CA" sz="1600" dirty="0">
              <a:latin typeface="Avenir Book" panose="02000503020000020003" pitchFamily="2" charset="0"/>
              <a:hlinkClick xmlns:r="http://schemas.openxmlformats.org/officeDocument/2006/relationships" r:id="rId6"/>
            </a:rPr>
            <a:t>https://www.scribbr.com/statistics/hypothesis-testing/</a:t>
          </a:r>
          <a:r>
            <a:rPr lang="en-CA" sz="1600" dirty="0">
              <a:latin typeface="Avenir Book" panose="02000503020000020003" pitchFamily="2" charset="0"/>
            </a:rPr>
            <a:t>.</a:t>
          </a:r>
          <a:endParaRPr lang="en-US" sz="1600" dirty="0">
            <a:latin typeface="Avenir Book" panose="02000503020000020003" pitchFamily="2" charset="0"/>
          </a:endParaRPr>
        </a:p>
      </dgm:t>
    </dgm:pt>
    <dgm:pt modelId="{57C08069-0240-4EDB-A477-6B0C9E083C4F}" type="parTrans" cxnId="{2F2342D1-62E6-45F0-A8E2-5FC2D18FA67B}">
      <dgm:prSet/>
      <dgm:spPr/>
      <dgm:t>
        <a:bodyPr/>
        <a:lstStyle/>
        <a:p>
          <a:endParaRPr lang="en-US"/>
        </a:p>
      </dgm:t>
    </dgm:pt>
    <dgm:pt modelId="{D84259AB-5481-407F-A857-C1C0618429C5}" type="sibTrans" cxnId="{2F2342D1-62E6-45F0-A8E2-5FC2D18FA67B}">
      <dgm:prSet/>
      <dgm:spPr/>
      <dgm:t>
        <a:bodyPr/>
        <a:lstStyle/>
        <a:p>
          <a:endParaRPr lang="en-US"/>
        </a:p>
      </dgm:t>
    </dgm:pt>
    <dgm:pt modelId="{DC6B4B92-D288-4D73-8F2D-DB1A3757E067}">
      <dgm:prSet custT="1"/>
      <dgm:spPr/>
      <dgm:t>
        <a:bodyPr/>
        <a:lstStyle/>
        <a:p>
          <a:r>
            <a:rPr lang="en-CA" sz="1600" dirty="0" err="1">
              <a:latin typeface="Avenir Book" panose="02000503020000020003" pitchFamily="2" charset="0"/>
            </a:rPr>
            <a:t>Datanovia</a:t>
          </a:r>
          <a:r>
            <a:rPr lang="en-CA" sz="1600" dirty="0">
              <a:latin typeface="Avenir Book" panose="02000503020000020003" pitchFamily="2" charset="0"/>
            </a:rPr>
            <a:t>. 2019, December 26. </a:t>
          </a:r>
          <a:r>
            <a:rPr lang="en-CA" sz="1600" i="1" dirty="0">
              <a:latin typeface="Avenir Book" panose="02000503020000020003" pitchFamily="2" charset="0"/>
            </a:rPr>
            <a:t>How to Do a t-Test in r: Calculation and Reporting</a:t>
          </a:r>
          <a:r>
            <a:rPr lang="en-CA" sz="1600" dirty="0">
              <a:latin typeface="Avenir Book" panose="02000503020000020003" pitchFamily="2" charset="0"/>
            </a:rPr>
            <a:t>. </a:t>
          </a:r>
          <a:r>
            <a:rPr lang="en-CA" sz="1600" dirty="0">
              <a:latin typeface="Avenir Book" panose="02000503020000020003" pitchFamily="2" charset="0"/>
              <a:hlinkClick xmlns:r="http://schemas.openxmlformats.org/officeDocument/2006/relationships" r:id="rId7"/>
            </a:rPr>
            <a:t>https://www.datanovia.com/en/lessons/how-to-do-a-t-test-in-r-calculation-and-reporting/</a:t>
          </a:r>
          <a:r>
            <a:rPr lang="en-CA" sz="1600" dirty="0">
              <a:latin typeface="Avenir Book" panose="02000503020000020003" pitchFamily="2" charset="0"/>
            </a:rPr>
            <a:t>.</a:t>
          </a:r>
          <a:endParaRPr lang="en-US" sz="1600" dirty="0">
            <a:latin typeface="Avenir Book" panose="02000503020000020003" pitchFamily="2" charset="0"/>
          </a:endParaRPr>
        </a:p>
      </dgm:t>
    </dgm:pt>
    <dgm:pt modelId="{C83F18F2-B826-4B2B-B83D-7469BA2FC6FB}" type="parTrans" cxnId="{B2911157-935A-4F8F-82DB-3C5F715A0690}">
      <dgm:prSet/>
      <dgm:spPr/>
      <dgm:t>
        <a:bodyPr/>
        <a:lstStyle/>
        <a:p>
          <a:endParaRPr lang="en-US"/>
        </a:p>
      </dgm:t>
    </dgm:pt>
    <dgm:pt modelId="{D0DE189F-A913-40E2-B64F-AB4AE413788D}" type="sibTrans" cxnId="{B2911157-935A-4F8F-82DB-3C5F715A0690}">
      <dgm:prSet/>
      <dgm:spPr/>
      <dgm:t>
        <a:bodyPr/>
        <a:lstStyle/>
        <a:p>
          <a:endParaRPr lang="en-US"/>
        </a:p>
      </dgm:t>
    </dgm:pt>
    <dgm:pt modelId="{9460EF8B-0411-42F5-95DF-11F4A6C062DD}">
      <dgm:prSet custT="1"/>
      <dgm:spPr/>
      <dgm:t>
        <a:bodyPr/>
        <a:lstStyle/>
        <a:p>
          <a:r>
            <a:rPr lang="en-CA" sz="1600" dirty="0">
              <a:latin typeface="Avenir Book" panose="02000503020000020003" pitchFamily="2" charset="0"/>
            </a:rPr>
            <a:t>Investopedia. 2022, August 31. </a:t>
          </a:r>
          <a:r>
            <a:rPr lang="en-CA" sz="1600" i="1" dirty="0">
              <a:latin typeface="Avenir Book" panose="02000503020000020003" pitchFamily="2" charset="0"/>
            </a:rPr>
            <a:t>What Is a Confidence Interval and How Do You Calculate </a:t>
          </a:r>
          <a:r>
            <a:rPr lang="en-CA" sz="1600" i="1" dirty="0" err="1">
              <a:latin typeface="Avenir Book" panose="02000503020000020003" pitchFamily="2" charset="0"/>
            </a:rPr>
            <a:t>It?</a:t>
          </a:r>
          <a:r>
            <a:rPr lang="en-CA" sz="1600" dirty="0" err="1">
              <a:latin typeface="Avenir Book" panose="02000503020000020003" pitchFamily="2" charset="0"/>
              <a:hlinkClick xmlns:r="http://schemas.openxmlformats.org/officeDocument/2006/relationships" r:id="rId8"/>
            </a:rPr>
            <a:t>https</a:t>
          </a:r>
          <a:r>
            <a:rPr lang="en-CA" sz="1600" dirty="0">
              <a:latin typeface="Avenir Book" panose="02000503020000020003" pitchFamily="2" charset="0"/>
              <a:hlinkClick xmlns:r="http://schemas.openxmlformats.org/officeDocument/2006/relationships" r:id="rId8"/>
            </a:rPr>
            <a:t>://www.investopedia.com/terms/c/confidenceinterval.asp</a:t>
          </a:r>
          <a:r>
            <a:rPr lang="en-CA" sz="1600" dirty="0">
              <a:latin typeface="Avenir Book" panose="02000503020000020003" pitchFamily="2" charset="0"/>
            </a:rPr>
            <a:t>.</a:t>
          </a:r>
          <a:endParaRPr lang="en-US" sz="1600" dirty="0">
            <a:latin typeface="Avenir Book" panose="02000503020000020003" pitchFamily="2" charset="0"/>
          </a:endParaRPr>
        </a:p>
      </dgm:t>
    </dgm:pt>
    <dgm:pt modelId="{D4391C8F-8BCB-4459-8EDA-760EAB1D4D8E}" type="parTrans" cxnId="{78E5FB7D-301A-4E2B-8DCD-03869BBA3BBC}">
      <dgm:prSet/>
      <dgm:spPr/>
      <dgm:t>
        <a:bodyPr/>
        <a:lstStyle/>
        <a:p>
          <a:endParaRPr lang="en-US"/>
        </a:p>
      </dgm:t>
    </dgm:pt>
    <dgm:pt modelId="{49B5D65B-935B-466C-BC0C-B64F2BD599F1}" type="sibTrans" cxnId="{78E5FB7D-301A-4E2B-8DCD-03869BBA3BBC}">
      <dgm:prSet/>
      <dgm:spPr/>
      <dgm:t>
        <a:bodyPr/>
        <a:lstStyle/>
        <a:p>
          <a:endParaRPr lang="en-US"/>
        </a:p>
      </dgm:t>
    </dgm:pt>
    <dgm:pt modelId="{FF63DBAF-195B-454E-9109-DEF5A0D89B73}">
      <dgm:prSet custT="1"/>
      <dgm:spPr/>
      <dgm:t>
        <a:bodyPr/>
        <a:lstStyle/>
        <a:p>
          <a:r>
            <a:rPr lang="en-CA" sz="1600" i="1" dirty="0">
              <a:latin typeface="Avenir Book" panose="02000503020000020003" pitchFamily="2" charset="0"/>
            </a:rPr>
            <a:t>Linear Regression Example in r Using </a:t>
          </a:r>
          <a:r>
            <a:rPr lang="en-CA" sz="1600" i="1" dirty="0" err="1">
              <a:latin typeface="Avenir Book" panose="02000503020000020003" pitchFamily="2" charset="0"/>
            </a:rPr>
            <a:t>Lm</a:t>
          </a:r>
          <a:r>
            <a:rPr lang="en-CA" sz="1600" i="1" dirty="0">
              <a:latin typeface="Avenir Book" panose="02000503020000020003" pitchFamily="2" charset="0"/>
            </a:rPr>
            <a:t>() Function</a:t>
          </a:r>
          <a:r>
            <a:rPr lang="en-CA" sz="1600" dirty="0">
              <a:latin typeface="Avenir Book" panose="02000503020000020003" pitchFamily="2" charset="0"/>
            </a:rPr>
            <a:t>. n.d. </a:t>
          </a:r>
          <a:r>
            <a:rPr lang="en-CA" sz="1600" dirty="0">
              <a:latin typeface="Avenir Book" panose="02000503020000020003" pitchFamily="2" charset="0"/>
              <a:hlinkClick xmlns:r="http://schemas.openxmlformats.org/officeDocument/2006/relationships" r:id="rId9"/>
            </a:rPr>
            <a:t>https://www.learnbymarketing.com/tutorials/linear-regression-in-r/</a:t>
          </a:r>
          <a:r>
            <a:rPr lang="en-CA" sz="1600" dirty="0">
              <a:latin typeface="Avenir Book" panose="02000503020000020003" pitchFamily="2" charset="0"/>
            </a:rPr>
            <a:t>.</a:t>
          </a:r>
          <a:endParaRPr lang="en-US" sz="1600" dirty="0">
            <a:latin typeface="Avenir Book" panose="02000503020000020003" pitchFamily="2" charset="0"/>
          </a:endParaRPr>
        </a:p>
      </dgm:t>
    </dgm:pt>
    <dgm:pt modelId="{DADE55D3-9D56-48DB-8BB7-05A1E6ADF1EC}" type="parTrans" cxnId="{D4B5661E-3E00-4FD4-8C63-3514E9601ADC}">
      <dgm:prSet/>
      <dgm:spPr/>
      <dgm:t>
        <a:bodyPr/>
        <a:lstStyle/>
        <a:p>
          <a:endParaRPr lang="en-US"/>
        </a:p>
      </dgm:t>
    </dgm:pt>
    <dgm:pt modelId="{CC6191E3-31C0-4E45-973A-42154665EE32}" type="sibTrans" cxnId="{D4B5661E-3E00-4FD4-8C63-3514E9601ADC}">
      <dgm:prSet/>
      <dgm:spPr/>
      <dgm:t>
        <a:bodyPr/>
        <a:lstStyle/>
        <a:p>
          <a:endParaRPr lang="en-US"/>
        </a:p>
      </dgm:t>
    </dgm:pt>
    <dgm:pt modelId="{DBCD521F-7B03-5749-9506-C2D11CAF6D83}" type="pres">
      <dgm:prSet presAssocID="{C0200714-2444-4856-809C-9E87665B0CE5}" presName="vert0" presStyleCnt="0">
        <dgm:presLayoutVars>
          <dgm:dir/>
          <dgm:animOne val="branch"/>
          <dgm:animLvl val="lvl"/>
        </dgm:presLayoutVars>
      </dgm:prSet>
      <dgm:spPr/>
    </dgm:pt>
    <dgm:pt modelId="{A5C3E4CC-F5A0-5547-9854-F5B079716D49}" type="pres">
      <dgm:prSet presAssocID="{1D1B2891-69F7-4FCE-A60E-E30E2FF5B7B0}" presName="thickLine" presStyleLbl="alignNode1" presStyleIdx="0" presStyleCnt="5" custLinFactNeighborX="-972" custLinFactNeighborY="-61"/>
      <dgm:spPr/>
    </dgm:pt>
    <dgm:pt modelId="{725827F3-B7C1-C641-938F-A82268F17EC3}" type="pres">
      <dgm:prSet presAssocID="{1D1B2891-69F7-4FCE-A60E-E30E2FF5B7B0}" presName="horz1" presStyleCnt="0"/>
      <dgm:spPr/>
    </dgm:pt>
    <dgm:pt modelId="{9D074A3A-9DD0-304A-8465-226EA4A01F69}" type="pres">
      <dgm:prSet presAssocID="{1D1B2891-69F7-4FCE-A60E-E30E2FF5B7B0}" presName="tx1" presStyleLbl="revTx" presStyleIdx="0" presStyleCnt="5"/>
      <dgm:spPr/>
    </dgm:pt>
    <dgm:pt modelId="{FCCAA651-8569-4243-9601-1ADD36E16C95}" type="pres">
      <dgm:prSet presAssocID="{1D1B2891-69F7-4FCE-A60E-E30E2FF5B7B0}" presName="vert1" presStyleCnt="0"/>
      <dgm:spPr/>
    </dgm:pt>
    <dgm:pt modelId="{74871463-001D-B441-B3AA-13342DEE1716}" type="pres">
      <dgm:prSet presAssocID="{4C9B0381-AB51-4C91-885A-5842570BCD14}" presName="thickLine" presStyleLbl="alignNode1" presStyleIdx="1" presStyleCnt="5"/>
      <dgm:spPr/>
    </dgm:pt>
    <dgm:pt modelId="{0C1CD3DE-4DD3-B446-9674-68B58E06202D}" type="pres">
      <dgm:prSet presAssocID="{4C9B0381-AB51-4C91-885A-5842570BCD14}" presName="horz1" presStyleCnt="0"/>
      <dgm:spPr/>
    </dgm:pt>
    <dgm:pt modelId="{B6EBD569-9E39-114D-A2AE-5F43B95788C8}" type="pres">
      <dgm:prSet presAssocID="{4C9B0381-AB51-4C91-885A-5842570BCD14}" presName="tx1" presStyleLbl="revTx" presStyleIdx="1" presStyleCnt="5"/>
      <dgm:spPr/>
    </dgm:pt>
    <dgm:pt modelId="{22745E89-5AEE-6A4E-BE02-A42BD36DBC4A}" type="pres">
      <dgm:prSet presAssocID="{4C9B0381-AB51-4C91-885A-5842570BCD14}" presName="vert1" presStyleCnt="0"/>
      <dgm:spPr/>
    </dgm:pt>
    <dgm:pt modelId="{CEED3B69-D710-2847-A339-99A2C8834692}" type="pres">
      <dgm:prSet presAssocID="{DC6B4B92-D288-4D73-8F2D-DB1A3757E067}" presName="thickLine" presStyleLbl="alignNode1" presStyleIdx="2" presStyleCnt="5"/>
      <dgm:spPr/>
    </dgm:pt>
    <dgm:pt modelId="{6A41A8E3-7113-1B44-B9CD-925237ABA9AE}" type="pres">
      <dgm:prSet presAssocID="{DC6B4B92-D288-4D73-8F2D-DB1A3757E067}" presName="horz1" presStyleCnt="0"/>
      <dgm:spPr/>
    </dgm:pt>
    <dgm:pt modelId="{9D4E4C1F-33C9-C64F-8AE2-8388EA3CAAC8}" type="pres">
      <dgm:prSet presAssocID="{DC6B4B92-D288-4D73-8F2D-DB1A3757E067}" presName="tx1" presStyleLbl="revTx" presStyleIdx="2" presStyleCnt="5"/>
      <dgm:spPr/>
    </dgm:pt>
    <dgm:pt modelId="{5C9862CD-4CED-EB45-9F12-D0A9FF4BC214}" type="pres">
      <dgm:prSet presAssocID="{DC6B4B92-D288-4D73-8F2D-DB1A3757E067}" presName="vert1" presStyleCnt="0"/>
      <dgm:spPr/>
    </dgm:pt>
    <dgm:pt modelId="{F4E192C1-F97C-7C47-B580-C1080AF23E49}" type="pres">
      <dgm:prSet presAssocID="{9460EF8B-0411-42F5-95DF-11F4A6C062DD}" presName="thickLine" presStyleLbl="alignNode1" presStyleIdx="3" presStyleCnt="5"/>
      <dgm:spPr/>
    </dgm:pt>
    <dgm:pt modelId="{CEA83B3E-510A-A94F-997A-613A781DDD47}" type="pres">
      <dgm:prSet presAssocID="{9460EF8B-0411-42F5-95DF-11F4A6C062DD}" presName="horz1" presStyleCnt="0"/>
      <dgm:spPr/>
    </dgm:pt>
    <dgm:pt modelId="{7ACAAD01-C1C4-1146-82B0-C95A27AFE342}" type="pres">
      <dgm:prSet presAssocID="{9460EF8B-0411-42F5-95DF-11F4A6C062DD}" presName="tx1" presStyleLbl="revTx" presStyleIdx="3" presStyleCnt="5"/>
      <dgm:spPr/>
    </dgm:pt>
    <dgm:pt modelId="{7305990E-C2E9-1844-A125-0B6124FF0430}" type="pres">
      <dgm:prSet presAssocID="{9460EF8B-0411-42F5-95DF-11F4A6C062DD}" presName="vert1" presStyleCnt="0"/>
      <dgm:spPr/>
    </dgm:pt>
    <dgm:pt modelId="{D60D1A0F-1493-634B-B321-6348705A7013}" type="pres">
      <dgm:prSet presAssocID="{FF63DBAF-195B-454E-9109-DEF5A0D89B73}" presName="thickLine" presStyleLbl="alignNode1" presStyleIdx="4" presStyleCnt="5"/>
      <dgm:spPr/>
    </dgm:pt>
    <dgm:pt modelId="{F03E4664-33D4-3248-98EE-09C32A05869B}" type="pres">
      <dgm:prSet presAssocID="{FF63DBAF-195B-454E-9109-DEF5A0D89B73}" presName="horz1" presStyleCnt="0"/>
      <dgm:spPr/>
    </dgm:pt>
    <dgm:pt modelId="{6777A17D-0B36-174C-BC2E-683E49BB0073}" type="pres">
      <dgm:prSet presAssocID="{FF63DBAF-195B-454E-9109-DEF5A0D89B73}" presName="tx1" presStyleLbl="revTx" presStyleIdx="4" presStyleCnt="5"/>
      <dgm:spPr/>
    </dgm:pt>
    <dgm:pt modelId="{71F40505-0C5C-2549-9C9A-87AF8E40FB72}" type="pres">
      <dgm:prSet presAssocID="{FF63DBAF-195B-454E-9109-DEF5A0D89B73}" presName="vert1" presStyleCnt="0"/>
      <dgm:spPr/>
    </dgm:pt>
  </dgm:ptLst>
  <dgm:cxnLst>
    <dgm:cxn modelId="{D4B5661E-3E00-4FD4-8C63-3514E9601ADC}" srcId="{C0200714-2444-4856-809C-9E87665B0CE5}" destId="{FF63DBAF-195B-454E-9109-DEF5A0D89B73}" srcOrd="4" destOrd="0" parTransId="{DADE55D3-9D56-48DB-8BB7-05A1E6ADF1EC}" sibTransId="{CC6191E3-31C0-4E45-973A-42154665EE32}"/>
    <dgm:cxn modelId="{E436FE2D-C559-5143-848F-23A473795CC6}" type="presOf" srcId="{4C9B0381-AB51-4C91-885A-5842570BCD14}" destId="{B6EBD569-9E39-114D-A2AE-5F43B95788C8}" srcOrd="0" destOrd="0" presId="urn:microsoft.com/office/officeart/2008/layout/LinedList"/>
    <dgm:cxn modelId="{B2911157-935A-4F8F-82DB-3C5F715A0690}" srcId="{C0200714-2444-4856-809C-9E87665B0CE5}" destId="{DC6B4B92-D288-4D73-8F2D-DB1A3757E067}" srcOrd="2" destOrd="0" parTransId="{C83F18F2-B826-4B2B-B83D-7469BA2FC6FB}" sibTransId="{D0DE189F-A913-40E2-B64F-AB4AE413788D}"/>
    <dgm:cxn modelId="{78E5FB7D-301A-4E2B-8DCD-03869BBA3BBC}" srcId="{C0200714-2444-4856-809C-9E87665B0CE5}" destId="{9460EF8B-0411-42F5-95DF-11F4A6C062DD}" srcOrd="3" destOrd="0" parTransId="{D4391C8F-8BCB-4459-8EDA-760EAB1D4D8E}" sibTransId="{49B5D65B-935B-466C-BC0C-B64F2BD599F1}"/>
    <dgm:cxn modelId="{A1501B85-5B2B-424C-A86A-5E6AB3B655EB}" type="presOf" srcId="{DC6B4B92-D288-4D73-8F2D-DB1A3757E067}" destId="{9D4E4C1F-33C9-C64F-8AE2-8388EA3CAAC8}" srcOrd="0" destOrd="0" presId="urn:microsoft.com/office/officeart/2008/layout/LinedList"/>
    <dgm:cxn modelId="{49AA18B2-C65B-4CA5-BEA2-4117BD4834C2}" srcId="{C0200714-2444-4856-809C-9E87665B0CE5}" destId="{1D1B2891-69F7-4FCE-A60E-E30E2FF5B7B0}" srcOrd="0" destOrd="0" parTransId="{6CBE9CD6-3731-4441-8145-B9D985B940D8}" sibTransId="{1E293A51-3A72-4B90-82BC-41564B4D0E4A}"/>
    <dgm:cxn modelId="{F07578B3-E173-D54F-A767-735CE028F65A}" type="presOf" srcId="{FF63DBAF-195B-454E-9109-DEF5A0D89B73}" destId="{6777A17D-0B36-174C-BC2E-683E49BB0073}" srcOrd="0" destOrd="0" presId="urn:microsoft.com/office/officeart/2008/layout/LinedList"/>
    <dgm:cxn modelId="{2F2342D1-62E6-45F0-A8E2-5FC2D18FA67B}" srcId="{C0200714-2444-4856-809C-9E87665B0CE5}" destId="{4C9B0381-AB51-4C91-885A-5842570BCD14}" srcOrd="1" destOrd="0" parTransId="{57C08069-0240-4EDB-A477-6B0C9E083C4F}" sibTransId="{D84259AB-5481-407F-A857-C1C0618429C5}"/>
    <dgm:cxn modelId="{F1FA2DDD-19E6-2B4C-BBBB-2D49E9A8A762}" type="presOf" srcId="{9460EF8B-0411-42F5-95DF-11F4A6C062DD}" destId="{7ACAAD01-C1C4-1146-82B0-C95A27AFE342}" srcOrd="0" destOrd="0" presId="urn:microsoft.com/office/officeart/2008/layout/LinedList"/>
    <dgm:cxn modelId="{4FD54BE3-6187-B94F-B5F5-3CAD87AEEBBC}" type="presOf" srcId="{1D1B2891-69F7-4FCE-A60E-E30E2FF5B7B0}" destId="{9D074A3A-9DD0-304A-8465-226EA4A01F69}" srcOrd="0" destOrd="0" presId="urn:microsoft.com/office/officeart/2008/layout/LinedList"/>
    <dgm:cxn modelId="{CFB7C6E3-3A4B-4346-AA0A-E8F7400B965C}" type="presOf" srcId="{C0200714-2444-4856-809C-9E87665B0CE5}" destId="{DBCD521F-7B03-5749-9506-C2D11CAF6D83}" srcOrd="0" destOrd="0" presId="urn:microsoft.com/office/officeart/2008/layout/LinedList"/>
    <dgm:cxn modelId="{7EE83D12-7493-6A44-8D67-E6601C94523B}" type="presParOf" srcId="{DBCD521F-7B03-5749-9506-C2D11CAF6D83}" destId="{A5C3E4CC-F5A0-5547-9854-F5B079716D49}" srcOrd="0" destOrd="0" presId="urn:microsoft.com/office/officeart/2008/layout/LinedList"/>
    <dgm:cxn modelId="{ED8586C7-96E4-6C48-9147-21E6537F75B6}" type="presParOf" srcId="{DBCD521F-7B03-5749-9506-C2D11CAF6D83}" destId="{725827F3-B7C1-C641-938F-A82268F17EC3}" srcOrd="1" destOrd="0" presId="urn:microsoft.com/office/officeart/2008/layout/LinedList"/>
    <dgm:cxn modelId="{AD247BB0-635E-6940-B36A-71EB512C9778}" type="presParOf" srcId="{725827F3-B7C1-C641-938F-A82268F17EC3}" destId="{9D074A3A-9DD0-304A-8465-226EA4A01F69}" srcOrd="0" destOrd="0" presId="urn:microsoft.com/office/officeart/2008/layout/LinedList"/>
    <dgm:cxn modelId="{0A837837-02BC-834D-B097-6EFC20818D88}" type="presParOf" srcId="{725827F3-B7C1-C641-938F-A82268F17EC3}" destId="{FCCAA651-8569-4243-9601-1ADD36E16C95}" srcOrd="1" destOrd="0" presId="urn:microsoft.com/office/officeart/2008/layout/LinedList"/>
    <dgm:cxn modelId="{C66DAABC-1810-DE46-BC30-81D5BF65D9AA}" type="presParOf" srcId="{DBCD521F-7B03-5749-9506-C2D11CAF6D83}" destId="{74871463-001D-B441-B3AA-13342DEE1716}" srcOrd="2" destOrd="0" presId="urn:microsoft.com/office/officeart/2008/layout/LinedList"/>
    <dgm:cxn modelId="{2DD5B72B-B266-4046-AF4A-C99CC83D72A0}" type="presParOf" srcId="{DBCD521F-7B03-5749-9506-C2D11CAF6D83}" destId="{0C1CD3DE-4DD3-B446-9674-68B58E06202D}" srcOrd="3" destOrd="0" presId="urn:microsoft.com/office/officeart/2008/layout/LinedList"/>
    <dgm:cxn modelId="{E07066D2-22C6-8B41-9218-EAD559897466}" type="presParOf" srcId="{0C1CD3DE-4DD3-B446-9674-68B58E06202D}" destId="{B6EBD569-9E39-114D-A2AE-5F43B95788C8}" srcOrd="0" destOrd="0" presId="urn:microsoft.com/office/officeart/2008/layout/LinedList"/>
    <dgm:cxn modelId="{66BCBA9B-A523-7C4E-8AC6-BD0E813C43A1}" type="presParOf" srcId="{0C1CD3DE-4DD3-B446-9674-68B58E06202D}" destId="{22745E89-5AEE-6A4E-BE02-A42BD36DBC4A}" srcOrd="1" destOrd="0" presId="urn:microsoft.com/office/officeart/2008/layout/LinedList"/>
    <dgm:cxn modelId="{52DB21F5-1D64-F045-960B-FA0EE4FA854B}" type="presParOf" srcId="{DBCD521F-7B03-5749-9506-C2D11CAF6D83}" destId="{CEED3B69-D710-2847-A339-99A2C8834692}" srcOrd="4" destOrd="0" presId="urn:microsoft.com/office/officeart/2008/layout/LinedList"/>
    <dgm:cxn modelId="{F01685CD-85DA-FB45-B59E-B733FDA46C15}" type="presParOf" srcId="{DBCD521F-7B03-5749-9506-C2D11CAF6D83}" destId="{6A41A8E3-7113-1B44-B9CD-925237ABA9AE}" srcOrd="5" destOrd="0" presId="urn:microsoft.com/office/officeart/2008/layout/LinedList"/>
    <dgm:cxn modelId="{ECF3CA8F-E96B-2A47-8358-9E159EE676DC}" type="presParOf" srcId="{6A41A8E3-7113-1B44-B9CD-925237ABA9AE}" destId="{9D4E4C1F-33C9-C64F-8AE2-8388EA3CAAC8}" srcOrd="0" destOrd="0" presId="urn:microsoft.com/office/officeart/2008/layout/LinedList"/>
    <dgm:cxn modelId="{DFF800D9-82CA-BE45-AAD2-244ECF218BC5}" type="presParOf" srcId="{6A41A8E3-7113-1B44-B9CD-925237ABA9AE}" destId="{5C9862CD-4CED-EB45-9F12-D0A9FF4BC214}" srcOrd="1" destOrd="0" presId="urn:microsoft.com/office/officeart/2008/layout/LinedList"/>
    <dgm:cxn modelId="{5A623E04-97FC-1241-BF08-3C926697E5C3}" type="presParOf" srcId="{DBCD521F-7B03-5749-9506-C2D11CAF6D83}" destId="{F4E192C1-F97C-7C47-B580-C1080AF23E49}" srcOrd="6" destOrd="0" presId="urn:microsoft.com/office/officeart/2008/layout/LinedList"/>
    <dgm:cxn modelId="{0CC239C1-09FC-6545-AAA4-A5B93CFE7271}" type="presParOf" srcId="{DBCD521F-7B03-5749-9506-C2D11CAF6D83}" destId="{CEA83B3E-510A-A94F-997A-613A781DDD47}" srcOrd="7" destOrd="0" presId="urn:microsoft.com/office/officeart/2008/layout/LinedList"/>
    <dgm:cxn modelId="{932CDEC3-7AEB-764B-951E-453FDCB6C6F5}" type="presParOf" srcId="{CEA83B3E-510A-A94F-997A-613A781DDD47}" destId="{7ACAAD01-C1C4-1146-82B0-C95A27AFE342}" srcOrd="0" destOrd="0" presId="urn:microsoft.com/office/officeart/2008/layout/LinedList"/>
    <dgm:cxn modelId="{0ED3491D-1965-674C-88AD-3EFEF1CB3DE2}" type="presParOf" srcId="{CEA83B3E-510A-A94F-997A-613A781DDD47}" destId="{7305990E-C2E9-1844-A125-0B6124FF0430}" srcOrd="1" destOrd="0" presId="urn:microsoft.com/office/officeart/2008/layout/LinedList"/>
    <dgm:cxn modelId="{2E83237A-671F-C748-95ED-806F10CC760A}" type="presParOf" srcId="{DBCD521F-7B03-5749-9506-C2D11CAF6D83}" destId="{D60D1A0F-1493-634B-B321-6348705A7013}" srcOrd="8" destOrd="0" presId="urn:microsoft.com/office/officeart/2008/layout/LinedList"/>
    <dgm:cxn modelId="{872CCC64-FFEC-1149-9A60-A65D6F87D294}" type="presParOf" srcId="{DBCD521F-7B03-5749-9506-C2D11CAF6D83}" destId="{F03E4664-33D4-3248-98EE-09C32A05869B}" srcOrd="9" destOrd="0" presId="urn:microsoft.com/office/officeart/2008/layout/LinedList"/>
    <dgm:cxn modelId="{72328630-AC1C-6E4E-9B10-826E794C30E2}" type="presParOf" srcId="{F03E4664-33D4-3248-98EE-09C32A05869B}" destId="{6777A17D-0B36-174C-BC2E-683E49BB0073}" srcOrd="0" destOrd="0" presId="urn:microsoft.com/office/officeart/2008/layout/LinedList"/>
    <dgm:cxn modelId="{BAFCAC88-A0EA-8A48-BF98-D57D2B75A791}" type="presParOf" srcId="{F03E4664-33D4-3248-98EE-09C32A05869B}" destId="{71F40505-0C5C-2549-9C9A-87AF8E40FB72}"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C3E4CC-F5A0-5547-9854-F5B079716D49}">
      <dsp:nvSpPr>
        <dsp:cNvPr id="0" name=""/>
        <dsp:cNvSpPr/>
      </dsp:nvSpPr>
      <dsp:spPr>
        <a:xfrm>
          <a:off x="0" y="0"/>
          <a:ext cx="1133437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074A3A-9DD0-304A-8465-226EA4A01F69}">
      <dsp:nvSpPr>
        <dsp:cNvPr id="0" name=""/>
        <dsp:cNvSpPr/>
      </dsp:nvSpPr>
      <dsp:spPr>
        <a:xfrm>
          <a:off x="0" y="522"/>
          <a:ext cx="11334373" cy="8554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CA" sz="1600" kern="1200" dirty="0">
              <a:latin typeface="Avenir Book" panose="02000503020000020003" pitchFamily="2" charset="0"/>
            </a:rPr>
            <a:t>Bevans (</a:t>
          </a:r>
          <a:r>
            <a:rPr lang="en-CA" sz="1600" kern="1200" dirty="0">
              <a:latin typeface="Avenir Book" panose="02000503020000020003" pitchFamily="2" charset="0"/>
              <a:hlinkClick xmlns:r="http://schemas.openxmlformats.org/officeDocument/2006/relationships" r:id="rId1"/>
            </a:rPr>
            <a:t>2022, November 11</a:t>
          </a:r>
          <a:r>
            <a:rPr lang="en-CA" sz="1600" kern="1200" dirty="0">
              <a:latin typeface="Avenir Book" panose="02000503020000020003" pitchFamily="2" charset="0"/>
            </a:rPr>
            <a:t>);</a:t>
          </a:r>
          <a:r>
            <a:rPr lang="en-CA" sz="1600" kern="1200" dirty="0" err="1">
              <a:latin typeface="Avenir Book" panose="02000503020000020003" pitchFamily="2" charset="0"/>
            </a:rPr>
            <a:t>Datanovia</a:t>
          </a:r>
          <a:r>
            <a:rPr lang="en-CA" sz="1600" kern="1200" dirty="0">
              <a:latin typeface="Avenir Book" panose="02000503020000020003" pitchFamily="2" charset="0"/>
            </a:rPr>
            <a:t> (</a:t>
          </a:r>
          <a:r>
            <a:rPr lang="en-CA" sz="1600" kern="1200" dirty="0">
              <a:latin typeface="Avenir Book" panose="02000503020000020003" pitchFamily="2" charset="0"/>
              <a:hlinkClick xmlns:r="http://schemas.openxmlformats.org/officeDocument/2006/relationships" r:id="rId2"/>
            </a:rPr>
            <a:t>2019, December 26</a:t>
          </a:r>
          <a:r>
            <a:rPr lang="en-CA" sz="1600" kern="1200" dirty="0">
              <a:latin typeface="Avenir Book" panose="02000503020000020003" pitchFamily="2" charset="0"/>
            </a:rPr>
            <a:t>);</a:t>
          </a:r>
          <a:r>
            <a:rPr lang="en-CA" sz="1600" i="1" kern="1200" dirty="0">
              <a:latin typeface="Avenir Book" panose="02000503020000020003" pitchFamily="2" charset="0"/>
            </a:rPr>
            <a:t>Linear Regression Example in r Using </a:t>
          </a:r>
          <a:r>
            <a:rPr lang="en-CA" sz="1600" i="1" kern="1200" dirty="0" err="1">
              <a:latin typeface="Avenir Book" panose="02000503020000020003" pitchFamily="2" charset="0"/>
            </a:rPr>
            <a:t>Lm</a:t>
          </a:r>
          <a:r>
            <a:rPr lang="en-CA" sz="1600" i="1" kern="1200" dirty="0">
              <a:latin typeface="Avenir Book" panose="02000503020000020003" pitchFamily="2" charset="0"/>
            </a:rPr>
            <a:t>() Function (</a:t>
          </a:r>
          <a:r>
            <a:rPr lang="en-CA" sz="1600" i="1" kern="1200" dirty="0">
              <a:latin typeface="Avenir Book" panose="02000503020000020003" pitchFamily="2" charset="0"/>
              <a:hlinkClick xmlns:r="http://schemas.openxmlformats.org/officeDocument/2006/relationships" r:id="rId3"/>
            </a:rPr>
            <a:t>n.d.</a:t>
          </a:r>
          <a:r>
            <a:rPr lang="en-CA" sz="1600" i="1" kern="1200" dirty="0">
              <a:latin typeface="Avenir Book" panose="02000503020000020003" pitchFamily="2" charset="0"/>
            </a:rPr>
            <a:t>);</a:t>
          </a:r>
          <a:r>
            <a:rPr lang="en-CA" sz="1600" i="1" kern="1200" dirty="0" err="1">
              <a:latin typeface="Avenir Book" panose="02000503020000020003" pitchFamily="2" charset="0"/>
            </a:rPr>
            <a:t>Domazet</a:t>
          </a:r>
          <a:r>
            <a:rPr lang="en-CA" sz="1600" i="1" kern="1200" dirty="0">
              <a:latin typeface="Avenir Book" panose="02000503020000020003" pitchFamily="2" charset="0"/>
            </a:rPr>
            <a:t> (</a:t>
          </a:r>
          <a:r>
            <a:rPr lang="en-CA" sz="1600" i="1" kern="1200" dirty="0">
              <a:latin typeface="Avenir Book" panose="02000503020000020003" pitchFamily="2" charset="0"/>
              <a:hlinkClick xmlns:r="http://schemas.openxmlformats.org/officeDocument/2006/relationships" r:id="rId4"/>
            </a:rPr>
            <a:t>2019, September 3</a:t>
          </a:r>
          <a:r>
            <a:rPr lang="en-CA" sz="1600" i="1" kern="1200" dirty="0">
              <a:latin typeface="Avenir Book" panose="02000503020000020003" pitchFamily="2" charset="0"/>
            </a:rPr>
            <a:t>);Investopedia (</a:t>
          </a:r>
          <a:r>
            <a:rPr lang="en-CA" sz="1600" i="1" kern="1200" dirty="0">
              <a:latin typeface="Avenir Book" panose="02000503020000020003" pitchFamily="2" charset="0"/>
              <a:hlinkClick xmlns:r="http://schemas.openxmlformats.org/officeDocument/2006/relationships" r:id="rId5"/>
            </a:rPr>
            <a:t>2022, August 31</a:t>
          </a:r>
          <a:r>
            <a:rPr lang="en-CA" sz="1600" i="1" kern="1200" dirty="0">
              <a:latin typeface="Avenir Book" panose="02000503020000020003" pitchFamily="2" charset="0"/>
            </a:rPr>
            <a:t>) </a:t>
          </a:r>
          <a:endParaRPr lang="en-US" sz="1600" kern="1200" dirty="0">
            <a:latin typeface="Avenir Book" panose="02000503020000020003" pitchFamily="2" charset="0"/>
          </a:endParaRPr>
        </a:p>
      </dsp:txBody>
      <dsp:txXfrm>
        <a:off x="0" y="522"/>
        <a:ext cx="11334373" cy="855409"/>
      </dsp:txXfrm>
    </dsp:sp>
    <dsp:sp modelId="{74871463-001D-B441-B3AA-13342DEE1716}">
      <dsp:nvSpPr>
        <dsp:cNvPr id="0" name=""/>
        <dsp:cNvSpPr/>
      </dsp:nvSpPr>
      <dsp:spPr>
        <a:xfrm>
          <a:off x="0" y="855932"/>
          <a:ext cx="1133437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EBD569-9E39-114D-A2AE-5F43B95788C8}">
      <dsp:nvSpPr>
        <dsp:cNvPr id="0" name=""/>
        <dsp:cNvSpPr/>
      </dsp:nvSpPr>
      <dsp:spPr>
        <a:xfrm>
          <a:off x="0" y="855932"/>
          <a:ext cx="11334373" cy="8554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CA" sz="1600" kern="1200" dirty="0">
              <a:latin typeface="Avenir Book" panose="02000503020000020003" pitchFamily="2" charset="0"/>
            </a:rPr>
            <a:t>Bevans, R. 2022, November 11. </a:t>
          </a:r>
          <a:r>
            <a:rPr lang="en-CA" sz="1600" i="1" kern="1200" dirty="0">
              <a:latin typeface="Avenir Book" panose="02000503020000020003" pitchFamily="2" charset="0"/>
            </a:rPr>
            <a:t>Hypothesis Testing | a Step-by-Step Guide with Easy Examples</a:t>
          </a:r>
          <a:r>
            <a:rPr lang="en-CA" sz="1600" kern="1200" dirty="0">
              <a:latin typeface="Avenir Book" panose="02000503020000020003" pitchFamily="2" charset="0"/>
            </a:rPr>
            <a:t>. </a:t>
          </a:r>
          <a:r>
            <a:rPr lang="en-CA" sz="1600" kern="1200" dirty="0">
              <a:latin typeface="Avenir Book" panose="02000503020000020003" pitchFamily="2" charset="0"/>
              <a:hlinkClick xmlns:r="http://schemas.openxmlformats.org/officeDocument/2006/relationships" r:id="rId6"/>
            </a:rPr>
            <a:t>https://www.scribbr.com/statistics/hypothesis-testing/</a:t>
          </a:r>
          <a:r>
            <a:rPr lang="en-CA" sz="1600" kern="1200" dirty="0">
              <a:latin typeface="Avenir Book" panose="02000503020000020003" pitchFamily="2" charset="0"/>
            </a:rPr>
            <a:t>.</a:t>
          </a:r>
          <a:endParaRPr lang="en-US" sz="1600" kern="1200" dirty="0">
            <a:latin typeface="Avenir Book" panose="02000503020000020003" pitchFamily="2" charset="0"/>
          </a:endParaRPr>
        </a:p>
      </dsp:txBody>
      <dsp:txXfrm>
        <a:off x="0" y="855932"/>
        <a:ext cx="11334373" cy="855409"/>
      </dsp:txXfrm>
    </dsp:sp>
    <dsp:sp modelId="{CEED3B69-D710-2847-A339-99A2C8834692}">
      <dsp:nvSpPr>
        <dsp:cNvPr id="0" name=""/>
        <dsp:cNvSpPr/>
      </dsp:nvSpPr>
      <dsp:spPr>
        <a:xfrm>
          <a:off x="0" y="1711342"/>
          <a:ext cx="1133437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4E4C1F-33C9-C64F-8AE2-8388EA3CAAC8}">
      <dsp:nvSpPr>
        <dsp:cNvPr id="0" name=""/>
        <dsp:cNvSpPr/>
      </dsp:nvSpPr>
      <dsp:spPr>
        <a:xfrm>
          <a:off x="0" y="1711342"/>
          <a:ext cx="11334373" cy="8554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CA" sz="1600" kern="1200" dirty="0" err="1">
              <a:latin typeface="Avenir Book" panose="02000503020000020003" pitchFamily="2" charset="0"/>
            </a:rPr>
            <a:t>Datanovia</a:t>
          </a:r>
          <a:r>
            <a:rPr lang="en-CA" sz="1600" kern="1200" dirty="0">
              <a:latin typeface="Avenir Book" panose="02000503020000020003" pitchFamily="2" charset="0"/>
            </a:rPr>
            <a:t>. 2019, December 26. </a:t>
          </a:r>
          <a:r>
            <a:rPr lang="en-CA" sz="1600" i="1" kern="1200" dirty="0">
              <a:latin typeface="Avenir Book" panose="02000503020000020003" pitchFamily="2" charset="0"/>
            </a:rPr>
            <a:t>How to Do a t-Test in r: Calculation and Reporting</a:t>
          </a:r>
          <a:r>
            <a:rPr lang="en-CA" sz="1600" kern="1200" dirty="0">
              <a:latin typeface="Avenir Book" panose="02000503020000020003" pitchFamily="2" charset="0"/>
            </a:rPr>
            <a:t>. </a:t>
          </a:r>
          <a:r>
            <a:rPr lang="en-CA" sz="1600" kern="1200" dirty="0">
              <a:latin typeface="Avenir Book" panose="02000503020000020003" pitchFamily="2" charset="0"/>
              <a:hlinkClick xmlns:r="http://schemas.openxmlformats.org/officeDocument/2006/relationships" r:id="rId7"/>
            </a:rPr>
            <a:t>https://www.datanovia.com/en/lessons/how-to-do-a-t-test-in-r-calculation-and-reporting/</a:t>
          </a:r>
          <a:r>
            <a:rPr lang="en-CA" sz="1600" kern="1200" dirty="0">
              <a:latin typeface="Avenir Book" panose="02000503020000020003" pitchFamily="2" charset="0"/>
            </a:rPr>
            <a:t>.</a:t>
          </a:r>
          <a:endParaRPr lang="en-US" sz="1600" kern="1200" dirty="0">
            <a:latin typeface="Avenir Book" panose="02000503020000020003" pitchFamily="2" charset="0"/>
          </a:endParaRPr>
        </a:p>
      </dsp:txBody>
      <dsp:txXfrm>
        <a:off x="0" y="1711342"/>
        <a:ext cx="11334373" cy="855409"/>
      </dsp:txXfrm>
    </dsp:sp>
    <dsp:sp modelId="{F4E192C1-F97C-7C47-B580-C1080AF23E49}">
      <dsp:nvSpPr>
        <dsp:cNvPr id="0" name=""/>
        <dsp:cNvSpPr/>
      </dsp:nvSpPr>
      <dsp:spPr>
        <a:xfrm>
          <a:off x="0" y="2566751"/>
          <a:ext cx="1133437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CAAD01-C1C4-1146-82B0-C95A27AFE342}">
      <dsp:nvSpPr>
        <dsp:cNvPr id="0" name=""/>
        <dsp:cNvSpPr/>
      </dsp:nvSpPr>
      <dsp:spPr>
        <a:xfrm>
          <a:off x="0" y="2566751"/>
          <a:ext cx="11334373" cy="8554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CA" sz="1600" kern="1200" dirty="0">
              <a:latin typeface="Avenir Book" panose="02000503020000020003" pitchFamily="2" charset="0"/>
            </a:rPr>
            <a:t>Investopedia. 2022, August 31. </a:t>
          </a:r>
          <a:r>
            <a:rPr lang="en-CA" sz="1600" i="1" kern="1200" dirty="0">
              <a:latin typeface="Avenir Book" panose="02000503020000020003" pitchFamily="2" charset="0"/>
            </a:rPr>
            <a:t>What Is a Confidence Interval and How Do You Calculate </a:t>
          </a:r>
          <a:r>
            <a:rPr lang="en-CA" sz="1600" i="1" kern="1200" dirty="0" err="1">
              <a:latin typeface="Avenir Book" panose="02000503020000020003" pitchFamily="2" charset="0"/>
            </a:rPr>
            <a:t>It?</a:t>
          </a:r>
          <a:r>
            <a:rPr lang="en-CA" sz="1600" kern="1200" dirty="0" err="1">
              <a:latin typeface="Avenir Book" panose="02000503020000020003" pitchFamily="2" charset="0"/>
              <a:hlinkClick xmlns:r="http://schemas.openxmlformats.org/officeDocument/2006/relationships" r:id="rId8"/>
            </a:rPr>
            <a:t>https</a:t>
          </a:r>
          <a:r>
            <a:rPr lang="en-CA" sz="1600" kern="1200" dirty="0">
              <a:latin typeface="Avenir Book" panose="02000503020000020003" pitchFamily="2" charset="0"/>
              <a:hlinkClick xmlns:r="http://schemas.openxmlformats.org/officeDocument/2006/relationships" r:id="rId8"/>
            </a:rPr>
            <a:t>://www.investopedia.com/terms/c/confidenceinterval.asp</a:t>
          </a:r>
          <a:r>
            <a:rPr lang="en-CA" sz="1600" kern="1200" dirty="0">
              <a:latin typeface="Avenir Book" panose="02000503020000020003" pitchFamily="2" charset="0"/>
            </a:rPr>
            <a:t>.</a:t>
          </a:r>
          <a:endParaRPr lang="en-US" sz="1600" kern="1200" dirty="0">
            <a:latin typeface="Avenir Book" panose="02000503020000020003" pitchFamily="2" charset="0"/>
          </a:endParaRPr>
        </a:p>
      </dsp:txBody>
      <dsp:txXfrm>
        <a:off x="0" y="2566751"/>
        <a:ext cx="11334373" cy="855409"/>
      </dsp:txXfrm>
    </dsp:sp>
    <dsp:sp modelId="{D60D1A0F-1493-634B-B321-6348705A7013}">
      <dsp:nvSpPr>
        <dsp:cNvPr id="0" name=""/>
        <dsp:cNvSpPr/>
      </dsp:nvSpPr>
      <dsp:spPr>
        <a:xfrm>
          <a:off x="0" y="3422161"/>
          <a:ext cx="1133437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77A17D-0B36-174C-BC2E-683E49BB0073}">
      <dsp:nvSpPr>
        <dsp:cNvPr id="0" name=""/>
        <dsp:cNvSpPr/>
      </dsp:nvSpPr>
      <dsp:spPr>
        <a:xfrm>
          <a:off x="0" y="3422161"/>
          <a:ext cx="11334373" cy="8554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CA" sz="1600" i="1" kern="1200" dirty="0">
              <a:latin typeface="Avenir Book" panose="02000503020000020003" pitchFamily="2" charset="0"/>
            </a:rPr>
            <a:t>Linear Regression Example in r Using </a:t>
          </a:r>
          <a:r>
            <a:rPr lang="en-CA" sz="1600" i="1" kern="1200" dirty="0" err="1">
              <a:latin typeface="Avenir Book" panose="02000503020000020003" pitchFamily="2" charset="0"/>
            </a:rPr>
            <a:t>Lm</a:t>
          </a:r>
          <a:r>
            <a:rPr lang="en-CA" sz="1600" i="1" kern="1200" dirty="0">
              <a:latin typeface="Avenir Book" panose="02000503020000020003" pitchFamily="2" charset="0"/>
            </a:rPr>
            <a:t>() Function</a:t>
          </a:r>
          <a:r>
            <a:rPr lang="en-CA" sz="1600" kern="1200" dirty="0">
              <a:latin typeface="Avenir Book" panose="02000503020000020003" pitchFamily="2" charset="0"/>
            </a:rPr>
            <a:t>. n.d. </a:t>
          </a:r>
          <a:r>
            <a:rPr lang="en-CA" sz="1600" kern="1200" dirty="0">
              <a:latin typeface="Avenir Book" panose="02000503020000020003" pitchFamily="2" charset="0"/>
              <a:hlinkClick xmlns:r="http://schemas.openxmlformats.org/officeDocument/2006/relationships" r:id="rId9"/>
            </a:rPr>
            <a:t>https://www.learnbymarketing.com/tutorials/linear-regression-in-r/</a:t>
          </a:r>
          <a:r>
            <a:rPr lang="en-CA" sz="1600" kern="1200" dirty="0">
              <a:latin typeface="Avenir Book" panose="02000503020000020003" pitchFamily="2" charset="0"/>
            </a:rPr>
            <a:t>.</a:t>
          </a:r>
          <a:endParaRPr lang="en-US" sz="1600" kern="1200" dirty="0">
            <a:latin typeface="Avenir Book" panose="02000503020000020003" pitchFamily="2" charset="0"/>
          </a:endParaRPr>
        </a:p>
      </dsp:txBody>
      <dsp:txXfrm>
        <a:off x="0" y="3422161"/>
        <a:ext cx="11334373" cy="85540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sv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5DC6F3-9340-A049-B0B9-7C1359B1FC14}" type="datetimeFigureOut">
              <a:rPr lang="en-US" smtClean="0"/>
              <a:t>3/29/23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0A72B5-6FD2-8048-AB12-D8222E2F686C}" type="slidenum">
              <a:rPr lang="en-US" smtClean="0"/>
              <a:t>‹#›</a:t>
            </a:fld>
            <a:endParaRPr lang="en-US"/>
          </a:p>
        </p:txBody>
      </p:sp>
    </p:spTree>
    <p:extLst>
      <p:ext uri="{BB962C8B-B14F-4D97-AF65-F5344CB8AC3E}">
        <p14:creationId xmlns:p14="http://schemas.microsoft.com/office/powerpoint/2010/main" val="3297109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1</a:t>
            </a:fld>
            <a:endParaRPr lang="en-US"/>
          </a:p>
        </p:txBody>
      </p:sp>
    </p:spTree>
    <p:extLst>
      <p:ext uri="{BB962C8B-B14F-4D97-AF65-F5344CB8AC3E}">
        <p14:creationId xmlns:p14="http://schemas.microsoft.com/office/powerpoint/2010/main" val="28822434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10</a:t>
            </a:fld>
            <a:endParaRPr lang="en-US"/>
          </a:p>
        </p:txBody>
      </p:sp>
    </p:spTree>
    <p:extLst>
      <p:ext uri="{BB962C8B-B14F-4D97-AF65-F5344CB8AC3E}">
        <p14:creationId xmlns:p14="http://schemas.microsoft.com/office/powerpoint/2010/main" val="9084705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11</a:t>
            </a:fld>
            <a:endParaRPr lang="en-US"/>
          </a:p>
        </p:txBody>
      </p:sp>
    </p:spTree>
    <p:extLst>
      <p:ext uri="{BB962C8B-B14F-4D97-AF65-F5344CB8AC3E}">
        <p14:creationId xmlns:p14="http://schemas.microsoft.com/office/powerpoint/2010/main" val="4252175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12</a:t>
            </a:fld>
            <a:endParaRPr lang="en-US"/>
          </a:p>
        </p:txBody>
      </p:sp>
    </p:spTree>
    <p:extLst>
      <p:ext uri="{BB962C8B-B14F-4D97-AF65-F5344CB8AC3E}">
        <p14:creationId xmlns:p14="http://schemas.microsoft.com/office/powerpoint/2010/main" val="22615515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13</a:t>
            </a:fld>
            <a:endParaRPr lang="en-US"/>
          </a:p>
        </p:txBody>
      </p:sp>
    </p:spTree>
    <p:extLst>
      <p:ext uri="{BB962C8B-B14F-4D97-AF65-F5344CB8AC3E}">
        <p14:creationId xmlns:p14="http://schemas.microsoft.com/office/powerpoint/2010/main" val="2346922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2</a:t>
            </a:fld>
            <a:endParaRPr lang="en-US"/>
          </a:p>
        </p:txBody>
      </p:sp>
    </p:spTree>
    <p:extLst>
      <p:ext uri="{BB962C8B-B14F-4D97-AF65-F5344CB8AC3E}">
        <p14:creationId xmlns:p14="http://schemas.microsoft.com/office/powerpoint/2010/main" val="9957828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3</a:t>
            </a:fld>
            <a:endParaRPr lang="en-US"/>
          </a:p>
        </p:txBody>
      </p:sp>
    </p:spTree>
    <p:extLst>
      <p:ext uri="{BB962C8B-B14F-4D97-AF65-F5344CB8AC3E}">
        <p14:creationId xmlns:p14="http://schemas.microsoft.com/office/powerpoint/2010/main" val="1301576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4</a:t>
            </a:fld>
            <a:endParaRPr lang="en-US"/>
          </a:p>
        </p:txBody>
      </p:sp>
    </p:spTree>
    <p:extLst>
      <p:ext uri="{BB962C8B-B14F-4D97-AF65-F5344CB8AC3E}">
        <p14:creationId xmlns:p14="http://schemas.microsoft.com/office/powerpoint/2010/main" val="35757642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5</a:t>
            </a:fld>
            <a:endParaRPr lang="en-US"/>
          </a:p>
        </p:txBody>
      </p:sp>
    </p:spTree>
    <p:extLst>
      <p:ext uri="{BB962C8B-B14F-4D97-AF65-F5344CB8AC3E}">
        <p14:creationId xmlns:p14="http://schemas.microsoft.com/office/powerpoint/2010/main" val="3444198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6</a:t>
            </a:fld>
            <a:endParaRPr lang="en-US"/>
          </a:p>
        </p:txBody>
      </p:sp>
    </p:spTree>
    <p:extLst>
      <p:ext uri="{BB962C8B-B14F-4D97-AF65-F5344CB8AC3E}">
        <p14:creationId xmlns:p14="http://schemas.microsoft.com/office/powerpoint/2010/main" val="14969738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7</a:t>
            </a:fld>
            <a:endParaRPr lang="en-US"/>
          </a:p>
        </p:txBody>
      </p:sp>
    </p:spTree>
    <p:extLst>
      <p:ext uri="{BB962C8B-B14F-4D97-AF65-F5344CB8AC3E}">
        <p14:creationId xmlns:p14="http://schemas.microsoft.com/office/powerpoint/2010/main" val="10957013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8</a:t>
            </a:fld>
            <a:endParaRPr lang="en-US"/>
          </a:p>
        </p:txBody>
      </p:sp>
    </p:spTree>
    <p:extLst>
      <p:ext uri="{BB962C8B-B14F-4D97-AF65-F5344CB8AC3E}">
        <p14:creationId xmlns:p14="http://schemas.microsoft.com/office/powerpoint/2010/main" val="12800010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9</a:t>
            </a:fld>
            <a:endParaRPr lang="en-US"/>
          </a:p>
        </p:txBody>
      </p:sp>
    </p:spTree>
    <p:extLst>
      <p:ext uri="{BB962C8B-B14F-4D97-AF65-F5344CB8AC3E}">
        <p14:creationId xmlns:p14="http://schemas.microsoft.com/office/powerpoint/2010/main" val="12438942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317D1EC0-23FF-4FC8-B22D-E34878EAA4C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AB929A7-258C-4469-AAB4-A67D713F7A80}"/>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A635CDB-2D00-49D5-B26E-0694A25000C7}"/>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4288D7A-F857-418D-92F2-368E841B9F27}"/>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1084F50-7F3C-4A4A-877E-FFD9EC7CD88B}"/>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31E64C1-F4C0-4A94-B319-BB1A0A2450B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63D8374-8052-417F-AB69-B97EAC43D51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7750734-4D51-4019-A003-38A3DE49B434}"/>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1B693D1-DBA2-4D3B-9B37-D9EE8C4112F4}"/>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CD3EA8-E4C0-4AF6-817F-F9F29157A499}"/>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170FB3-B397-4AC9-85FD-65388F26D90A}"/>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E5EC0B9-49C7-4777-AEC5-B5EF8DE40498}"/>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902048B-30F7-4434-87A5-140F9BB4BEB1}"/>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500A6E2-A41C-4751-8A4E-9A0C5718D930}"/>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C259517-7BE7-45F9-81C0-3A6362BF143C}"/>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0652F56-7B71-42B2-AB68-22204A6DF17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059830E-1C3D-4D42-8789-524971CB4657}"/>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53325A7-86D3-4B52-A7E3-ADDF408B4067}"/>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53F46F-EC12-484C-A4E7-791E57687AC1}"/>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64ED9CA-8950-47B8-A9ED-22B45CE15FB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4429F7B-9FD7-438F-8ECA-3FCAD006180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C558100-D455-4B41-890C-BCC898B2D165}"/>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886397-398A-4318-BE16-2CBAC1902F9E}"/>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D32A3A6-CE6E-4ABD-8522-2C8DC88C070E}"/>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9014C09-5B84-4798-8BDE-C80D76E67B8E}"/>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A29EB9E-ED9D-4C69-8A26-9A7A0A83056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A2899F9-1795-416F-8F3D-26EEB684DB6A}"/>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3043474-8625-495C-BD06-3627FD286C55}"/>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432CE47-7631-408E-8DDC-79EE378B707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C8832D-8B8D-4036-B913-2D363143274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CCEFEAF-E87B-4FF2-A947-94CABAA0610D}"/>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43A7CD3-94E1-42A9-BAB7-2AFCD9FCBD10}"/>
              </a:ext>
            </a:extLst>
          </p:cNvPr>
          <p:cNvSpPr>
            <a:spLocks noGrp="1"/>
          </p:cNvSpPr>
          <p:nvPr>
            <p:ph type="ctrTitle"/>
          </p:nvPr>
        </p:nvSpPr>
        <p:spPr>
          <a:xfrm>
            <a:off x="691078" y="722903"/>
            <a:ext cx="10495904" cy="2460770"/>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467609B-8FD3-4FF7-8EBC-6619CA868B33}"/>
              </a:ext>
            </a:extLst>
          </p:cNvPr>
          <p:cNvSpPr>
            <a:spLocks noGrp="1"/>
          </p:cNvSpPr>
          <p:nvPr>
            <p:ph type="subTitle" idx="1"/>
          </p:nvPr>
        </p:nvSpPr>
        <p:spPr>
          <a:xfrm>
            <a:off x="691078" y="3428997"/>
            <a:ext cx="10495904" cy="2306639"/>
          </a:xfr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39" name="Right Triangle 38">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ACC7A76F-3401-4F50-AE85-8F2AA247B99F}"/>
              </a:ext>
            </a:extLst>
          </p:cNvPr>
          <p:cNvSpPr>
            <a:spLocks noGrp="1"/>
          </p:cNvSpPr>
          <p:nvPr>
            <p:ph type="dt" sz="half" idx="10"/>
          </p:nvPr>
        </p:nvSpPr>
        <p:spPr/>
        <p:txBody>
          <a:bodyPr/>
          <a:lstStyle/>
          <a:p>
            <a:fld id="{8F72BA41-EC5B-4197-BCC8-0FD2E523CD7A}" type="datetimeFigureOut">
              <a:rPr lang="en-US" smtClean="0"/>
              <a:t>3/29/23</a:t>
            </a:fld>
            <a:endParaRPr lang="en-US"/>
          </a:p>
        </p:txBody>
      </p:sp>
      <p:sp>
        <p:nvSpPr>
          <p:cNvPr id="5" name="Footer Placeholder 4">
            <a:extLst>
              <a:ext uri="{FF2B5EF4-FFF2-40B4-BE49-F238E27FC236}">
                <a16:creationId xmlns:a16="http://schemas.microsoft.com/office/drawing/2014/main" id="{DEF02E50-D34E-4DD4-8B3B-55D08F25F50A}"/>
              </a:ext>
            </a:extLst>
          </p:cNvPr>
          <p:cNvSpPr>
            <a:spLocks noGrp="1"/>
          </p:cNvSpPr>
          <p:nvPr>
            <p:ph type="ftr" sz="quarter" idx="11"/>
          </p:nvPr>
        </p:nvSpPr>
        <p:spPr>
          <a:xfrm>
            <a:off x="691078" y="236364"/>
            <a:ext cx="4114800" cy="417126"/>
          </a:xfrm>
        </p:spPr>
        <p:txBody>
          <a:bodyPr/>
          <a:lstStyle/>
          <a:p>
            <a:endParaRPr lang="en-US" dirty="0"/>
          </a:p>
        </p:txBody>
      </p:sp>
      <p:sp>
        <p:nvSpPr>
          <p:cNvPr id="6" name="Slide Number Placeholder 5">
            <a:extLst>
              <a:ext uri="{FF2B5EF4-FFF2-40B4-BE49-F238E27FC236}">
                <a16:creationId xmlns:a16="http://schemas.microsoft.com/office/drawing/2014/main" id="{37B53B71-D2FA-4DDC-9C9C-E26F7B591A8E}"/>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075656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BD70F-ACE4-4595-845E-2296BDF83B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978CD9-E0B5-4B48-8366-91E6D22C9F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FAF4B4-44D3-4E29-B235-A1B868207789}"/>
              </a:ext>
            </a:extLst>
          </p:cNvPr>
          <p:cNvSpPr>
            <a:spLocks noGrp="1"/>
          </p:cNvSpPr>
          <p:nvPr>
            <p:ph type="dt" sz="half" idx="10"/>
          </p:nvPr>
        </p:nvSpPr>
        <p:spPr/>
        <p:txBody>
          <a:bodyPr/>
          <a:lstStyle/>
          <a:p>
            <a:fld id="{8F72BA41-EC5B-4197-BCC8-0FD2E523CD7A}" type="datetimeFigureOut">
              <a:rPr lang="en-US" smtClean="0"/>
              <a:t>3/29/23</a:t>
            </a:fld>
            <a:endParaRPr lang="en-US"/>
          </a:p>
        </p:txBody>
      </p:sp>
      <p:sp>
        <p:nvSpPr>
          <p:cNvPr id="5" name="Footer Placeholder 4">
            <a:extLst>
              <a:ext uri="{FF2B5EF4-FFF2-40B4-BE49-F238E27FC236}">
                <a16:creationId xmlns:a16="http://schemas.microsoft.com/office/drawing/2014/main" id="{E2D7BA37-9639-480E-84AB-EA277225CA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BFC658-154E-48DE-AD31-813E5170C93C}"/>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037877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5405209-5179-4359-91ED-1B1A46619A99}"/>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0E32344F-3BE0-4CE8-B1BD-9ABD425E1C0D}"/>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99DE306-F4FB-4730-A066-ADF38D739563}"/>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CB32885-303F-477F-A081-27425944F230}"/>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0C0C0B-4CD0-467D-A382-2B2415102C48}"/>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788DF0F-327F-43A5-AB71-3D32053D83CA}"/>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98A0902-2662-4911-A532-AA6310861479}"/>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BDA4F7-23F4-46D1-8B7E-A21DD84083E1}"/>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C9FC2-8808-438E-8FFB-5FE416BFB5C8}"/>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4694E5-71F9-4210-9BE8-FC12CC177BD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37E805-A7E5-4906-B0C5-1373F3DA962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4CD964-FBD6-41AB-8A02-9509A2BAC11F}"/>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CD7FF8-E827-4E0A-BCE2-CCB34EDAC0F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C4AD6BB-F1EE-4FB8-96E8-6890447800EC}"/>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E935057-E0A3-4DAE-B9C8-6E818D7A7205}"/>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08DDF69-1C14-453C-BC3A-37D3FE69DFC7}"/>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6C26D82-15BA-4B2E-A42D-2ECA8012D30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F73B67-E5E9-4000-91DA-034B2127EFD2}"/>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AFAC1B5-F0DD-4FC0-B4C9-77CB29DF442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ACB3DB-54B2-4CEE-A791-C6FC6C758DAE}"/>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8324004-1030-47D9-B817-425FF6ECC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A001C4-81AB-4FA6-ADAA-C8618056353B}"/>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D1DAD34-7844-4F16-9874-F51F2A23B9EA}"/>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7DCBC6D-1BDA-4CB1-A3EC-59F240C8FA19}"/>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5B3C1A0-58E7-47E4-831B-CF3EE21D1E90}"/>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8A09FAA-E123-4FE4-B67A-9EBDE1A3130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317B7C6-C816-4A58-B184-135E4FD19F5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4D22ABB-4CE8-47DC-80BF-39B3E4CF7048}"/>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A17DE37-A292-4031-AF42-CDB00A13EE76}"/>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3EF673-CB75-435F-9BF3-7594EC3ADF8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35F4581-15F6-47EE-87D0-1132A093DBA5}"/>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65CF984-F5BD-45C4-9A12-B02DB4F044E1}"/>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39" name="Right Triangle 38">
            <a:extLst>
              <a:ext uri="{FF2B5EF4-FFF2-40B4-BE49-F238E27FC236}">
                <a16:creationId xmlns:a16="http://schemas.microsoft.com/office/drawing/2014/main" id="{ACE66A86-8455-497B-9CA4-F460A19E5FBB}"/>
              </a:ext>
              <a:ext uri="{C183D7F6-B498-43B3-948B-1728B52AA6E4}">
                <adec:decorative xmlns:adec="http://schemas.microsoft.com/office/drawing/2017/decorative" val="1"/>
              </a:ext>
            </a:extLst>
          </p:cNvPr>
          <p:cNvSpPr/>
          <p:nvPr/>
        </p:nvSpPr>
        <p:spPr>
          <a:xfrm rot="18900000">
            <a:off x="7770390" y="-28737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Vertical Title 1">
            <a:extLst>
              <a:ext uri="{FF2B5EF4-FFF2-40B4-BE49-F238E27FC236}">
                <a16:creationId xmlns:a16="http://schemas.microsoft.com/office/drawing/2014/main" id="{5868C62B-71EF-4824-9EE8-6CAE17984232}"/>
              </a:ext>
            </a:extLst>
          </p:cNvPr>
          <p:cNvSpPr>
            <a:spLocks noGrp="1"/>
          </p:cNvSpPr>
          <p:nvPr>
            <p:ph type="title" orient="vert"/>
          </p:nvPr>
        </p:nvSpPr>
        <p:spPr>
          <a:xfrm>
            <a:off x="7707774" y="715616"/>
            <a:ext cx="3295876" cy="5026597"/>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243E4C8-4AA9-49D7-BF71-1AB5F2CFE1FC}"/>
              </a:ext>
            </a:extLst>
          </p:cNvPr>
          <p:cNvSpPr>
            <a:spLocks noGrp="1"/>
          </p:cNvSpPr>
          <p:nvPr>
            <p:ph type="body" orient="vert" idx="1"/>
          </p:nvPr>
        </p:nvSpPr>
        <p:spPr>
          <a:xfrm>
            <a:off x="683588" y="715616"/>
            <a:ext cx="6770448" cy="5026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97898B3-014E-440B-BA4E-106339212804}"/>
              </a:ext>
            </a:extLst>
          </p:cNvPr>
          <p:cNvSpPr>
            <a:spLocks noGrp="1"/>
          </p:cNvSpPr>
          <p:nvPr>
            <p:ph type="dt" sz="half" idx="10"/>
          </p:nvPr>
        </p:nvSpPr>
        <p:spPr/>
        <p:txBody>
          <a:bodyPr/>
          <a:lstStyle/>
          <a:p>
            <a:fld id="{8F72BA41-EC5B-4197-BCC8-0FD2E523CD7A}" type="datetimeFigureOut">
              <a:rPr lang="en-US" smtClean="0"/>
              <a:t>3/29/23</a:t>
            </a:fld>
            <a:endParaRPr lang="en-US"/>
          </a:p>
        </p:txBody>
      </p:sp>
      <p:sp>
        <p:nvSpPr>
          <p:cNvPr id="5" name="Footer Placeholder 4">
            <a:extLst>
              <a:ext uri="{FF2B5EF4-FFF2-40B4-BE49-F238E27FC236}">
                <a16:creationId xmlns:a16="http://schemas.microsoft.com/office/drawing/2014/main" id="{81C22643-CE63-4C3E-B437-5A1A5EF911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D1CE5E-160A-4B37-94E2-3D9DC75BFFAF}"/>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898824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8D6B-70A2-430A-9F5D-DA093D8C16CF}"/>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94A2845-6CA6-4745-A951-25B8D5319D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049424-7A20-4BA1-9F60-671A5DBB3B13}"/>
              </a:ext>
            </a:extLst>
          </p:cNvPr>
          <p:cNvSpPr>
            <a:spLocks noGrp="1"/>
          </p:cNvSpPr>
          <p:nvPr>
            <p:ph type="dt" sz="half" idx="10"/>
          </p:nvPr>
        </p:nvSpPr>
        <p:spPr/>
        <p:txBody>
          <a:bodyPr/>
          <a:lstStyle/>
          <a:p>
            <a:fld id="{8F72BA41-EC5B-4197-BCC8-0FD2E523CD7A}" type="datetimeFigureOut">
              <a:rPr lang="en-US" smtClean="0"/>
              <a:t>3/29/23</a:t>
            </a:fld>
            <a:endParaRPr lang="en-US"/>
          </a:p>
        </p:txBody>
      </p:sp>
      <p:sp>
        <p:nvSpPr>
          <p:cNvPr id="5" name="Footer Placeholder 4">
            <a:extLst>
              <a:ext uri="{FF2B5EF4-FFF2-40B4-BE49-F238E27FC236}">
                <a16:creationId xmlns:a16="http://schemas.microsoft.com/office/drawing/2014/main" id="{4F1BD2B2-E17F-402E-8EA3-5C7C1118A8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D23070-8658-4AC0-B2A3-4BE605A840F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2663401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69DB7AC-F7D7-430A-A2A7-CD3EBBF1D35D}"/>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66AAF10E-F092-4160-BF4A-FF568555B790}"/>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6341C04-9B94-4385-A661-7B8C17000497}"/>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4C1D709-6A0F-409C-B2D0-C248E562265E}"/>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999BE53-BA11-4B67-BFBB-6281DB50C75D}"/>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662D93-31C1-4DFB-A938-E631F89AA9F0}"/>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7ECC8DA-0BEC-4508-89D4-12FA35B481F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7DC8E6C-1B78-4B89-82DD-BBA778CD1482}"/>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8E5F54A-0315-4B15-B865-1F0460526260}"/>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D7F352-DE39-4835-8D3F-69CDEC490F1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9D6F20A-F777-4F41-B23B-735A64FA5DA3}"/>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1BBADBA-0F74-418B-BC50-AD44596C3EF8}"/>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918BE26-88E5-457C-8095-745F34D1536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B269E0-E058-4340-B93D-7D40FFF521F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DDD9AEE-5501-4385-B339-4616F567B53D}"/>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4D29C61-8926-4C98-882B-AB90108C8386}"/>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AC585F9-B633-4F7E-AADE-75079DC17158}"/>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5DC6366-5525-4FBC-9886-D4409F6B2993}"/>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CC03CF9-098C-4140-806A-023D3DC3F2E3}"/>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C41BC4-89DF-4EC4-A141-9EF16D8EEB5B}"/>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32AD067-E64C-499E-9C0A-A7252587441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653DD54-FA2B-4B91-A94E-3C46AE21B38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86AC204-156B-442E-B028-01036BD1F26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03512DE-F013-431A-9F6E-ADDA88FB2DD5}"/>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E95FEE1-61A9-4065-B9F8-5589180AC62B}"/>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28AA59-C1FA-46C0-BFDD-1C1D3404C81C}"/>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5C99EE-B791-470A-8639-0357A751EB43}"/>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54F4204-F48B-4AF5-B11E-0CE7D972AC3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76643FE-3966-4B82-9623-C61A56EDD20C}"/>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DD769C5-B1B1-45BD-A40A-67E6568C843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A511707-50C7-48B2-81F7-5C82BF57795C}"/>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38D44F3-CCFE-48A0-8414-FFF5E43D9184}"/>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2D126FE0-8204-40BB-AD46-4A0C7A47514C}"/>
              </a:ext>
            </a:extLst>
          </p:cNvPr>
          <p:cNvSpPr>
            <a:spLocks noGrp="1"/>
          </p:cNvSpPr>
          <p:nvPr>
            <p:ph type="title"/>
          </p:nvPr>
        </p:nvSpPr>
        <p:spPr>
          <a:xfrm>
            <a:off x="691078" y="718115"/>
            <a:ext cx="10312571" cy="278150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25E350-4200-419C-A167-527DD6B77792}"/>
              </a:ext>
            </a:extLst>
          </p:cNvPr>
          <p:cNvSpPr>
            <a:spLocks noGrp="1"/>
          </p:cNvSpPr>
          <p:nvPr>
            <p:ph type="body" idx="1"/>
          </p:nvPr>
        </p:nvSpPr>
        <p:spPr>
          <a:xfrm>
            <a:off x="691078" y="3753350"/>
            <a:ext cx="10312571" cy="1991572"/>
          </a:xfrm>
        </p:spPr>
        <p:txBody>
          <a:bodyPr/>
          <a:lstStyle>
            <a:lvl1pPr marL="0" indent="0">
              <a:buNone/>
              <a:defRPr lang="en-US" sz="2400" kern="120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9" name="Right Triangle 38">
            <a:extLst>
              <a:ext uri="{FF2B5EF4-FFF2-40B4-BE49-F238E27FC236}">
                <a16:creationId xmlns:a16="http://schemas.microsoft.com/office/drawing/2014/main" id="{6741F519-22CF-4C01-B140-5480DBAB30F8}"/>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D05D1550-9064-4767-B70A-3501AF956C94}"/>
              </a:ext>
            </a:extLst>
          </p:cNvPr>
          <p:cNvSpPr>
            <a:spLocks noGrp="1"/>
          </p:cNvSpPr>
          <p:nvPr>
            <p:ph type="dt" sz="half" idx="10"/>
          </p:nvPr>
        </p:nvSpPr>
        <p:spPr/>
        <p:txBody>
          <a:bodyPr/>
          <a:lstStyle/>
          <a:p>
            <a:fld id="{8F72BA41-EC5B-4197-BCC8-0FD2E523CD7A}" type="datetimeFigureOut">
              <a:rPr lang="en-US" smtClean="0"/>
              <a:t>3/29/23</a:t>
            </a:fld>
            <a:endParaRPr lang="en-US"/>
          </a:p>
        </p:txBody>
      </p:sp>
      <p:sp>
        <p:nvSpPr>
          <p:cNvPr id="5" name="Footer Placeholder 4">
            <a:extLst>
              <a:ext uri="{FF2B5EF4-FFF2-40B4-BE49-F238E27FC236}">
                <a16:creationId xmlns:a16="http://schemas.microsoft.com/office/drawing/2014/main" id="{581E1C33-2E8E-4041-9683-12048CB8AB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36992-B921-4F3F-9C4A-0D67E618D114}"/>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492327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CFDF5-4B31-4F1B-83BA-82A9510379F2}"/>
              </a:ext>
            </a:extLst>
          </p:cNvPr>
          <p:cNvSpPr>
            <a:spLocks noGrp="1"/>
          </p:cNvSpPr>
          <p:nvPr>
            <p:ph type="title"/>
          </p:nvPr>
        </p:nvSpPr>
        <p:spPr>
          <a:xfrm>
            <a:off x="691078" y="722903"/>
            <a:ext cx="10312571" cy="1354844"/>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14EC9A6-F718-4497-8A75-637EE17458E0}"/>
              </a:ext>
            </a:extLst>
          </p:cNvPr>
          <p:cNvSpPr>
            <a:spLocks noGrp="1"/>
          </p:cNvSpPr>
          <p:nvPr>
            <p:ph sz="half" idx="1"/>
          </p:nvPr>
        </p:nvSpPr>
        <p:spPr>
          <a:xfrm>
            <a:off x="691078" y="2345843"/>
            <a:ext cx="500958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D503E57-9695-4508-9778-B3DB1FB5FAB6}"/>
              </a:ext>
            </a:extLst>
          </p:cNvPr>
          <p:cNvSpPr>
            <a:spLocks noGrp="1"/>
          </p:cNvSpPr>
          <p:nvPr>
            <p:ph sz="half" idx="2"/>
          </p:nvPr>
        </p:nvSpPr>
        <p:spPr>
          <a:xfrm>
            <a:off x="5935075" y="2345843"/>
            <a:ext cx="506857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474CEE6-B9DC-4CCC-8F4C-0B4DADFB0195}"/>
              </a:ext>
            </a:extLst>
          </p:cNvPr>
          <p:cNvSpPr>
            <a:spLocks noGrp="1"/>
          </p:cNvSpPr>
          <p:nvPr>
            <p:ph type="dt" sz="half" idx="10"/>
          </p:nvPr>
        </p:nvSpPr>
        <p:spPr/>
        <p:txBody>
          <a:bodyPr/>
          <a:lstStyle/>
          <a:p>
            <a:fld id="{8F72BA41-EC5B-4197-BCC8-0FD2E523CD7A}" type="datetimeFigureOut">
              <a:rPr lang="en-US" smtClean="0"/>
              <a:t>3/29/23</a:t>
            </a:fld>
            <a:endParaRPr lang="en-US"/>
          </a:p>
        </p:txBody>
      </p:sp>
      <p:sp>
        <p:nvSpPr>
          <p:cNvPr id="6" name="Footer Placeholder 5">
            <a:extLst>
              <a:ext uri="{FF2B5EF4-FFF2-40B4-BE49-F238E27FC236}">
                <a16:creationId xmlns:a16="http://schemas.microsoft.com/office/drawing/2014/main" id="{2AC85191-5804-47C9-95EB-D49D715737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6B0A03-44F6-4299-B45D-E07A023906F0}"/>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90520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920E6-CC97-4BD8-92FE-8F36024D0E38}"/>
              </a:ext>
            </a:extLst>
          </p:cNvPr>
          <p:cNvSpPr>
            <a:spLocks noGrp="1"/>
          </p:cNvSpPr>
          <p:nvPr>
            <p:ph type="title"/>
          </p:nvPr>
        </p:nvSpPr>
        <p:spPr>
          <a:xfrm>
            <a:off x="691078" y="722900"/>
            <a:ext cx="10320062" cy="1407505"/>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73872FB-EDD5-42FB-8A9A-279EAD4FB0D9}"/>
              </a:ext>
            </a:extLst>
          </p:cNvPr>
          <p:cNvSpPr>
            <a:spLocks noGrp="1"/>
          </p:cNvSpPr>
          <p:nvPr>
            <p:ph type="body" idx="1"/>
          </p:nvPr>
        </p:nvSpPr>
        <p:spPr>
          <a:xfrm>
            <a:off x="691078" y="2331481"/>
            <a:ext cx="4963444"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5F28C1-95C8-476A-8D93-D580DD39D8F7}"/>
              </a:ext>
            </a:extLst>
          </p:cNvPr>
          <p:cNvSpPr>
            <a:spLocks noGrp="1"/>
          </p:cNvSpPr>
          <p:nvPr>
            <p:ph sz="half" idx="2"/>
          </p:nvPr>
        </p:nvSpPr>
        <p:spPr>
          <a:xfrm>
            <a:off x="691078" y="2954564"/>
            <a:ext cx="4963444"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4315485-EE1A-41B0-873A-BA9D06E88BFD}"/>
              </a:ext>
            </a:extLst>
          </p:cNvPr>
          <p:cNvSpPr>
            <a:spLocks noGrp="1"/>
          </p:cNvSpPr>
          <p:nvPr>
            <p:ph type="body" sz="quarter" idx="3"/>
          </p:nvPr>
        </p:nvSpPr>
        <p:spPr>
          <a:xfrm>
            <a:off x="6103351" y="2331481"/>
            <a:ext cx="4900298"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81A6FB-1583-4A1B-A4A7-C65062C57B73}"/>
              </a:ext>
            </a:extLst>
          </p:cNvPr>
          <p:cNvSpPr>
            <a:spLocks noGrp="1"/>
          </p:cNvSpPr>
          <p:nvPr>
            <p:ph sz="quarter" idx="4"/>
          </p:nvPr>
        </p:nvSpPr>
        <p:spPr>
          <a:xfrm>
            <a:off x="6103351" y="2954564"/>
            <a:ext cx="4900298"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3A29EA7-E61E-4617-9DA9-40B9299B3287}"/>
              </a:ext>
            </a:extLst>
          </p:cNvPr>
          <p:cNvSpPr>
            <a:spLocks noGrp="1"/>
          </p:cNvSpPr>
          <p:nvPr>
            <p:ph type="dt" sz="half" idx="10"/>
          </p:nvPr>
        </p:nvSpPr>
        <p:spPr>
          <a:xfrm>
            <a:off x="683587" y="6215870"/>
            <a:ext cx="3843779" cy="417126"/>
          </a:xfrm>
        </p:spPr>
        <p:txBody>
          <a:bodyPr/>
          <a:lstStyle/>
          <a:p>
            <a:fld id="{8F72BA41-EC5B-4197-BCC8-0FD2E523CD7A}" type="datetimeFigureOut">
              <a:rPr lang="en-US" smtClean="0"/>
              <a:t>3/29/23</a:t>
            </a:fld>
            <a:endParaRPr lang="en-US"/>
          </a:p>
        </p:txBody>
      </p:sp>
      <p:sp>
        <p:nvSpPr>
          <p:cNvPr id="8" name="Footer Placeholder 7">
            <a:extLst>
              <a:ext uri="{FF2B5EF4-FFF2-40B4-BE49-F238E27FC236}">
                <a16:creationId xmlns:a16="http://schemas.microsoft.com/office/drawing/2014/main" id="{D56249CC-EB72-46A6-87D9-5FBDA8E450EC}"/>
              </a:ext>
            </a:extLst>
          </p:cNvPr>
          <p:cNvSpPr>
            <a:spLocks noGrp="1"/>
          </p:cNvSpPr>
          <p:nvPr>
            <p:ph type="ftr" sz="quarter" idx="11"/>
          </p:nvPr>
        </p:nvSpPr>
        <p:spPr>
          <a:xfrm>
            <a:off x="691078" y="236364"/>
            <a:ext cx="4114800" cy="417126"/>
          </a:xfrm>
        </p:spPr>
        <p:txBody>
          <a:bodyPr/>
          <a:lstStyle/>
          <a:p>
            <a:endParaRPr lang="en-US" dirty="0"/>
          </a:p>
        </p:txBody>
      </p:sp>
      <p:sp>
        <p:nvSpPr>
          <p:cNvPr id="9" name="Slide Number Placeholder 8">
            <a:extLst>
              <a:ext uri="{FF2B5EF4-FFF2-40B4-BE49-F238E27FC236}">
                <a16:creationId xmlns:a16="http://schemas.microsoft.com/office/drawing/2014/main" id="{EAA04EE7-47BE-4ECE-A170-793C4E56951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4858261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E4946-24AD-40DD-95A7-49BA49C227DF}"/>
              </a:ext>
            </a:extLst>
          </p:cNvPr>
          <p:cNvSpPr>
            <a:spLocks noGrp="1"/>
          </p:cNvSpPr>
          <p:nvPr>
            <p:ph type="title"/>
          </p:nvPr>
        </p:nvSpPr>
        <p:spPr>
          <a:xfrm>
            <a:off x="691078" y="722903"/>
            <a:ext cx="10501177" cy="1401231"/>
          </a:xfrm>
        </p:spPr>
        <p:txBody>
          <a:bodyPr/>
          <a:lstStyle>
            <a:lvl1pP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D8CF342-49F6-482D-943E-7E50B1694AE3}"/>
              </a:ext>
            </a:extLst>
          </p:cNvPr>
          <p:cNvSpPr>
            <a:spLocks noGrp="1"/>
          </p:cNvSpPr>
          <p:nvPr>
            <p:ph type="dt" sz="half" idx="10"/>
          </p:nvPr>
        </p:nvSpPr>
        <p:spPr/>
        <p:txBody>
          <a:bodyPr/>
          <a:lstStyle/>
          <a:p>
            <a:fld id="{8F72BA41-EC5B-4197-BCC8-0FD2E523CD7A}" type="datetimeFigureOut">
              <a:rPr lang="en-US" smtClean="0"/>
              <a:t>3/29/23</a:t>
            </a:fld>
            <a:endParaRPr lang="en-US"/>
          </a:p>
        </p:txBody>
      </p:sp>
      <p:sp>
        <p:nvSpPr>
          <p:cNvPr id="4" name="Footer Placeholder 3">
            <a:extLst>
              <a:ext uri="{FF2B5EF4-FFF2-40B4-BE49-F238E27FC236}">
                <a16:creationId xmlns:a16="http://schemas.microsoft.com/office/drawing/2014/main" id="{064033E5-3797-4FF8-866F-9FD9325A9FAB}"/>
              </a:ext>
            </a:extLst>
          </p:cNvPr>
          <p:cNvSpPr>
            <a:spLocks noGrp="1"/>
          </p:cNvSpPr>
          <p:nvPr>
            <p:ph type="ftr" sz="quarter" idx="11"/>
          </p:nvPr>
        </p:nvSpPr>
        <p:spPr>
          <a:xfrm>
            <a:off x="691078" y="236364"/>
            <a:ext cx="4114800" cy="417126"/>
          </a:xfrm>
        </p:spPr>
        <p:txBody>
          <a:bodyPr/>
          <a:lstStyle/>
          <a:p>
            <a:endParaRPr lang="en-US"/>
          </a:p>
        </p:txBody>
      </p:sp>
      <p:sp>
        <p:nvSpPr>
          <p:cNvPr id="5" name="Slide Number Placeholder 4">
            <a:extLst>
              <a:ext uri="{FF2B5EF4-FFF2-40B4-BE49-F238E27FC236}">
                <a16:creationId xmlns:a16="http://schemas.microsoft.com/office/drawing/2014/main" id="{66DC1E67-424D-4638-98F8-38E71A41001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325817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5BED274-5EB4-4EF4-B353-E55BD502655C}"/>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6" name="Straight Connector 5">
              <a:extLst>
                <a:ext uri="{FF2B5EF4-FFF2-40B4-BE49-F238E27FC236}">
                  <a16:creationId xmlns:a16="http://schemas.microsoft.com/office/drawing/2014/main" id="{E0418BE5-560E-4E49-B12D-B555511FED72}"/>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49D1162-73B9-420F-BCBE-95039D00CD24}"/>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92BA76FE-316A-48E2-A03B-4E05691C4348}"/>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E678FBC-A6AD-4422-BA24-A4172F8862CA}"/>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D3C5C3E-2D08-43F0-AFAC-E15360CA7D3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0BEAC62-AF92-4A65-9790-6F6E0C6C5A1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77D7C5-E76E-4E82-BFC4-9A75D2C8089D}"/>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66E0152-96B9-4067-80D3-D9BDE6D7EC9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918AFCC-B9DA-4092-8FBA-2CFEDB0388E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1EC7D33-C87E-4812-A722-53C5D99272B5}"/>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5F239E3-501A-4C3C-9BE4-6BFA0D3126B7}"/>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B62BF3B-95BB-4188-AAE5-015A0EF3D18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4E5F0F-0124-40D0-A0BF-AE307A0E15F4}"/>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BADC3B1-26C7-4CF1-B29D-4D0DEA3E2633}"/>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0A7DF6E-1132-4A80-9B18-593B1ACD778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EF19589-10D8-4A8F-A0B1-F7CE380E3001}"/>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E6BB32-C4F8-4914-88D3-7DC5E79D023E}"/>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8F046EE-9DBA-4924-A19C-ED8741F5F810}"/>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ABBC44-ABA8-4913-824E-64D344724644}"/>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4272B22-1C39-47A0-8551-73666AFBE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8CDFF66-464C-4ABF-BB01-00500A3B7517}"/>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79FC88-BD3B-4C04-9B90-0FC93C17921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1FCAED8-8687-4141-A7C3-0D88ACEDFEC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65038E6-7B32-460F-B804-D6C105FF44C9}"/>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C5DAE85-AD17-454B-AB64-CEFF52FDAB9D}"/>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C603643-2066-4967-AE4B-9DA143843B2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37E9533-9B07-43E3-B939-7BADC01FEE86}"/>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DCCAAEE-AB2E-4534-893A-3DB109499FB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BD39A2-970F-4714-AAA6-67EE99A0EAA9}"/>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F4A1387-348B-4E46-9B65-FDF76ED0EF20}"/>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F5DAF27-A54D-442A-93E4-BA7F04EAE379}"/>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Date Placeholder 1">
            <a:extLst>
              <a:ext uri="{FF2B5EF4-FFF2-40B4-BE49-F238E27FC236}">
                <a16:creationId xmlns:a16="http://schemas.microsoft.com/office/drawing/2014/main" id="{D2EA265F-80A1-448D-A6EB-CE8D6F6EC723}"/>
              </a:ext>
            </a:extLst>
          </p:cNvPr>
          <p:cNvSpPr>
            <a:spLocks noGrp="1"/>
          </p:cNvSpPr>
          <p:nvPr>
            <p:ph type="dt" sz="half" idx="10"/>
          </p:nvPr>
        </p:nvSpPr>
        <p:spPr/>
        <p:txBody>
          <a:bodyPr/>
          <a:lstStyle/>
          <a:p>
            <a:fld id="{8F72BA41-EC5B-4197-BCC8-0FD2E523CD7A}" type="datetimeFigureOut">
              <a:rPr lang="en-US" smtClean="0"/>
              <a:t>3/29/23</a:t>
            </a:fld>
            <a:endParaRPr lang="en-US"/>
          </a:p>
        </p:txBody>
      </p:sp>
      <p:sp>
        <p:nvSpPr>
          <p:cNvPr id="3" name="Footer Placeholder 2">
            <a:extLst>
              <a:ext uri="{FF2B5EF4-FFF2-40B4-BE49-F238E27FC236}">
                <a16:creationId xmlns:a16="http://schemas.microsoft.com/office/drawing/2014/main" id="{4815D00D-89E6-4E7A-9A4D-A8CCEB3BED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2B5AEA-8C38-4776-878C-AB01474D917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097329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40" name="Right Triangle 39">
            <a:extLst>
              <a:ext uri="{FF2B5EF4-FFF2-40B4-BE49-F238E27FC236}">
                <a16:creationId xmlns:a16="http://schemas.microsoft.com/office/drawing/2014/main" id="{C4853C57-22BC-4465-8B37-DC06FE5A0003}"/>
              </a:ext>
              <a:ext uri="{C183D7F6-B498-43B3-948B-1728B52AA6E4}">
                <adec:decorative xmlns:adec="http://schemas.microsoft.com/office/drawing/2017/decorative" val="1"/>
              </a:ext>
            </a:extLst>
          </p:cNvPr>
          <p:cNvSpPr/>
          <p:nvPr/>
        </p:nvSpPr>
        <p:spPr>
          <a:xfrm rot="13500000">
            <a:off x="-281092" y="314485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7E67C0A6-48E9-4845-9EBF-EF2A3DFD274F}"/>
              </a:ext>
            </a:extLst>
          </p:cNvPr>
          <p:cNvSpPr>
            <a:spLocks noGrp="1"/>
          </p:cNvSpPr>
          <p:nvPr>
            <p:ph type="title"/>
          </p:nvPr>
        </p:nvSpPr>
        <p:spPr>
          <a:xfrm>
            <a:off x="683587" y="713677"/>
            <a:ext cx="4499914" cy="2996581"/>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A8B542-2084-485C-ABFC-94340B4C7E77}"/>
              </a:ext>
            </a:extLst>
          </p:cNvPr>
          <p:cNvSpPr>
            <a:spLocks noGrp="1"/>
          </p:cNvSpPr>
          <p:nvPr>
            <p:ph idx="1"/>
          </p:nvPr>
        </p:nvSpPr>
        <p:spPr>
          <a:xfrm>
            <a:off x="5698672" y="708102"/>
            <a:ext cx="5656716" cy="54306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647791F-9546-470D-A174-D75285263C2C}"/>
              </a:ext>
            </a:extLst>
          </p:cNvPr>
          <p:cNvSpPr>
            <a:spLocks noGrp="1"/>
          </p:cNvSpPr>
          <p:nvPr>
            <p:ph type="body" sz="half" idx="2"/>
          </p:nvPr>
        </p:nvSpPr>
        <p:spPr>
          <a:xfrm>
            <a:off x="683587" y="3976544"/>
            <a:ext cx="4499914" cy="2162201"/>
          </a:xfrm>
        </p:spPr>
        <p:txBody>
          <a:bodyPr>
            <a:normAutofit/>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None/>
            </a:pPr>
            <a:r>
              <a:rPr lang="en-US"/>
              <a:t>Click to edit Master text styles</a:t>
            </a:r>
          </a:p>
        </p:txBody>
      </p:sp>
      <p:grpSp>
        <p:nvGrpSpPr>
          <p:cNvPr id="8" name="Group 7">
            <a:extLst>
              <a:ext uri="{FF2B5EF4-FFF2-40B4-BE49-F238E27FC236}">
                <a16:creationId xmlns:a16="http://schemas.microsoft.com/office/drawing/2014/main" id="{0550D594-9D00-4E12-9A7B-8B78EC19948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C5DEA230-2680-47DD-BD49-FDBF4C1105A5}"/>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0BA61D-887F-46F1-B20D-EA4C38D467C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350DFBA-D16D-4AE0-8339-58C4089B94AD}"/>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F4AAAA5-CEFC-4C25-91D3-5AE49F720DA5}"/>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4D142AD-3FA3-43E4-8A61-61CF1E41568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C3755A3-93F4-4EC4-9635-7E89E4AF1D3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0BFB588-0AB8-4BD8-9272-1CA867726018}"/>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45A6DF3-CF29-4480-A235-EAE88D65A63C}"/>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6FF036-365A-4C15-8E15-0D5BBEBCEA58}"/>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85E76FF-4E86-4E42-B67E-B11AAE8D3076}"/>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A64CEE-7CED-4EB2-A414-6F2D91E824F9}"/>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12C571B-47A6-49EB-A29F-678368BAED9F}"/>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160B109-845C-4119-BB66-9887B3859A7D}"/>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68B7447-FF64-42D9-B3C6-2BDC6F547ED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FFF9B71-8653-450D-AFBE-2140D586FB5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F0B9E5A-C1DA-445C-A911-721DF98DDCDD}"/>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5C9A3DC-A478-4469-9359-34A435689F3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7DE3299-EED7-4771-A270-F6B02941AD6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434422A-5B59-41DC-8E2A-1A8244580E30}"/>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176117-0990-434B-A9D9-B4B9043C544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7D6425E-C84A-462F-98F8-D0AB4FC3AF88}"/>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F13AB68-7321-4AC2-AC60-0F417877D07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E275CCE-D06F-49D0-8A47-372C5040330B}"/>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D4B374E-EEBC-4A9C-B3B4-B269EC719857}"/>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D80A7E6-BBEF-4EF1-B14A-29F26BFCF8E6}"/>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D7BC013-9B50-459D-8B8D-F756514A478B}"/>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48964C0-675D-4807-B795-4B695A8F8420}"/>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911512-51A8-4CE7-A043-425C809EB5F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3C15D1E-0EDF-4AD7-90C7-3D8D64E645D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8265A2D-2A6A-4301-B59F-8BAD98D9A57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4A4907F-2D1D-49D1-882D-119AA5E1183B}"/>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AF6A2284-37AB-43F5-98B8-8AB49DBFA9F5}"/>
              </a:ext>
            </a:extLst>
          </p:cNvPr>
          <p:cNvSpPr>
            <a:spLocks noGrp="1"/>
          </p:cNvSpPr>
          <p:nvPr>
            <p:ph type="dt" sz="half" idx="10"/>
          </p:nvPr>
        </p:nvSpPr>
        <p:spPr/>
        <p:txBody>
          <a:bodyPr/>
          <a:lstStyle/>
          <a:p>
            <a:fld id="{8F72BA41-EC5B-4197-BCC8-0FD2E523CD7A}" type="datetimeFigureOut">
              <a:rPr lang="en-US" smtClean="0"/>
              <a:t>3/29/23</a:t>
            </a:fld>
            <a:endParaRPr lang="en-US"/>
          </a:p>
        </p:txBody>
      </p:sp>
      <p:sp>
        <p:nvSpPr>
          <p:cNvPr id="6" name="Footer Placeholder 5">
            <a:extLst>
              <a:ext uri="{FF2B5EF4-FFF2-40B4-BE49-F238E27FC236}">
                <a16:creationId xmlns:a16="http://schemas.microsoft.com/office/drawing/2014/main" id="{9AD8ABAA-E2F7-4C89-99ED-2C340220DD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2EF12-B2CD-4F3C-9F19-A8691540501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304044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DA6865-0A03-48FA-AD6E-D5BF8FDE927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2277E8EB-0DA2-40E4-AD12-1CCD0D262D0B}"/>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5BFE9F8-907A-4FFC-9FDE-2B51D238C40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BDDC323-8732-4007-BB81-1BE917E3B2FF}"/>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908FC40-8403-438D-95CA-E4EDC66192A9}"/>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411D218-3FEA-4455-9809-91F029FB55AE}"/>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41390F-BE50-4E4E-9DA2-B5F23F1A93D8}"/>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EB3F094-97B5-48E1-A4DE-8BEED255028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D4DBB43-CB34-4881-9445-A7FE131D5327}"/>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71F972-027A-47F0-996C-84BFE4574050}"/>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C41353D-93C8-43F8-BBDE-7AB6B29EC38C}"/>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CF07B24-CBD8-4F09-81EB-504285F8E11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27873BB-1D79-4055-801C-BDA0F9A1513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008D42B-2F35-497E-A26D-9AF008619D4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7F57499-C4D9-4B7D-BADA-38462AA3164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271F2B9-1FFA-4350-9370-B098459A232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8FBAFFC-DC8F-4BB4-B405-E4AAA269AED4}"/>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94FCE64-D7A5-411A-8795-932DD39F9520}"/>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0B4ECFC-FD43-44CF-B7FA-2A8C5651400F}"/>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9DFBC12-1E1D-44DE-9966-BAB05B246636}"/>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9BEF096-361C-478B-81EB-37584119BFEE}"/>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FC81993-CE86-4910-B9CE-B69375BDCEE3}"/>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75613D7-9FB0-4D33-8784-EC059DE019C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520AFD9-E849-4F42-99B2-928E6098C29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A200B0B-91CD-4D66-ADFC-9585D283103C}"/>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5DB0C45-30CE-4C85-95C6-FFF4977C646A}"/>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DC31604-5F93-436D-A9D2-A48846D4E0DE}"/>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F1B965-7DE1-4AE3-B28B-DB6847BC52CC}"/>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FD9FB65-4392-4D6A-8ACC-8151F682BFE8}"/>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B40380C-3493-4AFE-BF13-AE68A8D244B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CB21DF1-4859-4991-9C10-F8FA68F41013}"/>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54AD212-17DC-4506-AAA0-34A46A0B11C3}"/>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5B556E7-762B-4E18-A961-A4F7A9ECF9D8}"/>
              </a:ext>
            </a:extLst>
          </p:cNvPr>
          <p:cNvSpPr>
            <a:spLocks noGrp="1"/>
          </p:cNvSpPr>
          <p:nvPr>
            <p:ph type="title"/>
          </p:nvPr>
        </p:nvSpPr>
        <p:spPr>
          <a:xfrm>
            <a:off x="683587" y="713677"/>
            <a:ext cx="4434823" cy="3020519"/>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B7118AF-C54D-406D-AABE-AED6576D1281}"/>
              </a:ext>
            </a:extLst>
          </p:cNvPr>
          <p:cNvSpPr>
            <a:spLocks noGrp="1"/>
          </p:cNvSpPr>
          <p:nvPr>
            <p:ph type="pic" idx="1"/>
          </p:nvPr>
        </p:nvSpPr>
        <p:spPr>
          <a:xfrm>
            <a:off x="5698672" y="713677"/>
            <a:ext cx="5304977" cy="543064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0" name="Right Triangle 39">
            <a:extLst>
              <a:ext uri="{FF2B5EF4-FFF2-40B4-BE49-F238E27FC236}">
                <a16:creationId xmlns:a16="http://schemas.microsoft.com/office/drawing/2014/main" id="{205CDEB9-8DED-4711-8140-4C943FC2CDA0}"/>
              </a:ext>
              <a:ext uri="{C183D7F6-B498-43B3-948B-1728B52AA6E4}">
                <adec:decorative xmlns:adec="http://schemas.microsoft.com/office/drawing/2017/decorative" val="1"/>
              </a:ext>
            </a:extLst>
          </p:cNvPr>
          <p:cNvSpPr/>
          <p:nvPr/>
        </p:nvSpPr>
        <p:spPr>
          <a:xfrm rot="13500000">
            <a:off x="-281093" y="314330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 Placeholder 3">
            <a:extLst>
              <a:ext uri="{FF2B5EF4-FFF2-40B4-BE49-F238E27FC236}">
                <a16:creationId xmlns:a16="http://schemas.microsoft.com/office/drawing/2014/main" id="{02E13C3F-6360-4760-9477-C3831A6E26EF}"/>
              </a:ext>
            </a:extLst>
          </p:cNvPr>
          <p:cNvSpPr>
            <a:spLocks noGrp="1"/>
          </p:cNvSpPr>
          <p:nvPr>
            <p:ph type="body" sz="half" idx="2"/>
          </p:nvPr>
        </p:nvSpPr>
        <p:spPr>
          <a:xfrm>
            <a:off x="683587" y="3970330"/>
            <a:ext cx="4434823" cy="2173992"/>
          </a:xfrm>
        </p:spPr>
        <p:txBody>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192D3B-60EE-4FC5-9ED7-4445300844CA}"/>
              </a:ext>
            </a:extLst>
          </p:cNvPr>
          <p:cNvSpPr>
            <a:spLocks noGrp="1"/>
          </p:cNvSpPr>
          <p:nvPr>
            <p:ph type="dt" sz="half" idx="10"/>
          </p:nvPr>
        </p:nvSpPr>
        <p:spPr/>
        <p:txBody>
          <a:bodyPr/>
          <a:lstStyle/>
          <a:p>
            <a:fld id="{8F72BA41-EC5B-4197-BCC8-0FD2E523CD7A}" type="datetimeFigureOut">
              <a:rPr lang="en-US" smtClean="0"/>
              <a:t>3/29/23</a:t>
            </a:fld>
            <a:endParaRPr lang="en-US"/>
          </a:p>
        </p:txBody>
      </p:sp>
      <p:sp>
        <p:nvSpPr>
          <p:cNvPr id="6" name="Footer Placeholder 5">
            <a:extLst>
              <a:ext uri="{FF2B5EF4-FFF2-40B4-BE49-F238E27FC236}">
                <a16:creationId xmlns:a16="http://schemas.microsoft.com/office/drawing/2014/main" id="{5BCF831E-9B19-4936-8BC9-F62A9B118B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71E1D1-F7A2-40D0-91DA-07468A9651E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888262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DF0D99C-5D42-41C6-A50C-C4E2D6B2A36E}"/>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40" name="Straight Connector 39">
              <a:extLst>
                <a:ext uri="{FF2B5EF4-FFF2-40B4-BE49-F238E27FC236}">
                  <a16:creationId xmlns:a16="http://schemas.microsoft.com/office/drawing/2014/main" id="{5F28962D-50BA-43F8-8863-28ECE711D3F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80F5939-D4E0-46FD-9A5A-5D648E381092}"/>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633D331-78CB-40A1-B167-8185EC5D707B}"/>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512E4B1-E78E-49E7-AA36-374CC1B084E4}"/>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7D46340-CBFC-490F-B44E-7AA8FBF58B05}"/>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575C26C-3EBD-4AA9-BA4D-2561E295D65D}"/>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35DB6BE-E065-4559-BF5C-36B56B379040}"/>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DA54272-CD9D-4F68-BBAB-4F0C0C3EC63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002CE8F-9256-4F2C-B474-58873717119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C9DE9F-4252-401D-913E-B74C9E326F9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FE4E69B-534F-4A80-9E1C-798BEE1B079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7564E1C-009C-4832-AE8D-E98286693F0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305DF1C-5801-43F2-A8B9-5351369418C0}"/>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06E71C8-0783-4E17-9B34-F51231DD2954}"/>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D908F17-2A89-4B0A-A2EA-692390969FE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BE22751-380F-44F9-BEED-0A553CF87BE5}"/>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7B27910-846F-4E4E-B588-F5B2E026FE9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6E0501E-134E-46D7-984F-3A382B0BB29B}"/>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0A83974-CBD7-4A69-9D84-2D3BBDE027A5}"/>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503E931-00D4-4B0C-BC69-49FE5C766518}"/>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7732A30-BE2F-4D71-BC37-60F7B44591B9}"/>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C8EB840-DE7D-4E67-989C-F4D8F50E15BD}"/>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05D2CC2-53CC-487E-A72E-42B1E9B18460}"/>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3A12D6B-1D60-4F26-8FB9-74AD5B070BDF}"/>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1895D00-2D63-443C-95A8-5EB6E5EECBF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AC50652-2A56-4382-95D0-971644EE0FA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A50A374-8880-482D-B54F-F74E0D7BE18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66364D8-CCC7-4AAF-94BC-766EC160D99E}"/>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A0DC409-26E2-4453-89FD-745EA849BE7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39ED039-D66C-4A5E-AA35-E7A5FA2E64C2}"/>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72C13DC-161E-49CF-96B5-5383AA052AB7}"/>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laceholder 1">
            <a:extLst>
              <a:ext uri="{FF2B5EF4-FFF2-40B4-BE49-F238E27FC236}">
                <a16:creationId xmlns:a16="http://schemas.microsoft.com/office/drawing/2014/main" id="{05103067-48DA-458C-99F6-9921C19A802A}"/>
              </a:ext>
            </a:extLst>
          </p:cNvPr>
          <p:cNvSpPr>
            <a:spLocks noGrp="1"/>
          </p:cNvSpPr>
          <p:nvPr>
            <p:ph type="title"/>
          </p:nvPr>
        </p:nvSpPr>
        <p:spPr>
          <a:xfrm>
            <a:off x="691079" y="725951"/>
            <a:ext cx="10325000" cy="14424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CB86862-507E-4F73-890F-3B77BCFA3FA2}"/>
              </a:ext>
            </a:extLst>
          </p:cNvPr>
          <p:cNvSpPr>
            <a:spLocks noGrp="1"/>
          </p:cNvSpPr>
          <p:nvPr>
            <p:ph type="body" idx="1"/>
          </p:nvPr>
        </p:nvSpPr>
        <p:spPr>
          <a:xfrm>
            <a:off x="691079" y="2340131"/>
            <a:ext cx="10325000" cy="35644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EFBC0BB-AF05-4753-9159-41A16FBFC3B4}"/>
              </a:ext>
            </a:extLst>
          </p:cNvPr>
          <p:cNvSpPr>
            <a:spLocks noGrp="1"/>
          </p:cNvSpPr>
          <p:nvPr>
            <p:ph type="dt" sz="half" idx="2"/>
          </p:nvPr>
        </p:nvSpPr>
        <p:spPr>
          <a:xfrm>
            <a:off x="683587" y="6215870"/>
            <a:ext cx="3843779" cy="417126"/>
          </a:xfrm>
          <a:prstGeom prst="rect">
            <a:avLst/>
          </a:prstGeom>
        </p:spPr>
        <p:txBody>
          <a:bodyPr vert="horz" lIns="91440" tIns="45720" rIns="91440" bIns="45720" rtlCol="0" anchor="ctr"/>
          <a:lstStyle>
            <a:lvl1pPr algn="l">
              <a:defRPr sz="900">
                <a:solidFill>
                  <a:schemeClr val="tx1">
                    <a:tint val="75000"/>
                  </a:schemeClr>
                </a:solidFill>
              </a:defRPr>
            </a:lvl1pPr>
          </a:lstStyle>
          <a:p>
            <a:fld id="{8F72BA41-EC5B-4197-BCC8-0FD2E523CD7A}" type="datetimeFigureOut">
              <a:rPr lang="en-US" smtClean="0"/>
              <a:pPr/>
              <a:t>3/29/23</a:t>
            </a:fld>
            <a:endParaRPr lang="en-US" dirty="0"/>
          </a:p>
        </p:txBody>
      </p:sp>
      <p:sp>
        <p:nvSpPr>
          <p:cNvPr id="5" name="Footer Placeholder 4">
            <a:extLst>
              <a:ext uri="{FF2B5EF4-FFF2-40B4-BE49-F238E27FC236}">
                <a16:creationId xmlns:a16="http://schemas.microsoft.com/office/drawing/2014/main" id="{28362F82-EA1A-4B02-8A64-3B44C0D9DAC6}"/>
              </a:ext>
            </a:extLst>
          </p:cNvPr>
          <p:cNvSpPr>
            <a:spLocks noGrp="1"/>
          </p:cNvSpPr>
          <p:nvPr>
            <p:ph type="ftr" sz="quarter" idx="3"/>
          </p:nvPr>
        </p:nvSpPr>
        <p:spPr>
          <a:xfrm>
            <a:off x="691078" y="236364"/>
            <a:ext cx="4114800" cy="417126"/>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9C5EF32-1CA9-4CDA-8182-2FB0C30A0F6F}"/>
              </a:ext>
            </a:extLst>
          </p:cNvPr>
          <p:cNvSpPr>
            <a:spLocks noGrp="1"/>
          </p:cNvSpPr>
          <p:nvPr>
            <p:ph type="sldNum" sz="quarter" idx="4"/>
          </p:nvPr>
        </p:nvSpPr>
        <p:spPr>
          <a:xfrm>
            <a:off x="11003649" y="6215870"/>
            <a:ext cx="979151" cy="417126"/>
          </a:xfrm>
          <a:prstGeom prst="rect">
            <a:avLst/>
          </a:prstGeom>
        </p:spPr>
        <p:txBody>
          <a:bodyPr vert="horz" lIns="91440" tIns="45720" rIns="91440" bIns="45720" rtlCol="0" anchor="ctr"/>
          <a:lstStyle>
            <a:lvl1pPr algn="ctr">
              <a:defRPr sz="900">
                <a:solidFill>
                  <a:schemeClr val="tx1">
                    <a:tint val="75000"/>
                  </a:schemeClr>
                </a:solidFill>
              </a:defRPr>
            </a:lvl1pPr>
          </a:lstStyle>
          <a:p>
            <a:fld id="{BE15108C-154A-4A5A-9C05-91A49A422BA7}" type="slidenum">
              <a:rPr lang="en-US" smtClean="0"/>
              <a:pPr/>
              <a:t>‹#›</a:t>
            </a:fld>
            <a:endParaRPr lang="en-US" dirty="0"/>
          </a:p>
        </p:txBody>
      </p:sp>
      <p:sp>
        <p:nvSpPr>
          <p:cNvPr id="7" name="Right Triangle 6">
            <a:extLst>
              <a:ext uri="{FF2B5EF4-FFF2-40B4-BE49-F238E27FC236}">
                <a16:creationId xmlns:a16="http://schemas.microsoft.com/office/drawing/2014/main" id="{63BAC6E0-ADAC-40FB-AF53-88FA5F83738C}"/>
              </a:ext>
              <a:ext uri="{C183D7F6-B498-43B3-948B-1728B52AA6E4}">
                <adec:decorative xmlns:adec="http://schemas.microsoft.com/office/drawing/2017/decorative" val="1"/>
              </a:ext>
            </a:extLst>
          </p:cNvPr>
          <p:cNvSpPr/>
          <p:nvPr/>
        </p:nvSpPr>
        <p:spPr>
          <a:xfrm rot="13500000">
            <a:off x="-281094" y="151621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59864468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Char char="§"/>
        <a:defRPr sz="2000" kern="1200">
          <a:solidFill>
            <a:schemeClr val="tx2"/>
          </a:solidFill>
          <a:latin typeface="+mn-lt"/>
          <a:ea typeface="+mn-ea"/>
          <a:cs typeface="+mn-cs"/>
        </a:defRPr>
      </a:lvl1pPr>
      <a:lvl2pPr marL="4572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800" kern="1200">
          <a:solidFill>
            <a:schemeClr val="tx2"/>
          </a:solidFill>
          <a:latin typeface="+mn-lt"/>
          <a:ea typeface="+mn-ea"/>
          <a:cs typeface="+mn-cs"/>
        </a:defRPr>
      </a:lvl2pPr>
      <a:lvl3pPr marL="6858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600" kern="1200">
          <a:solidFill>
            <a:schemeClr val="tx2"/>
          </a:solidFill>
          <a:latin typeface="+mn-lt"/>
          <a:ea typeface="+mn-ea"/>
          <a:cs typeface="+mn-cs"/>
        </a:defRPr>
      </a:lvl3pPr>
      <a:lvl4pPr marL="9144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4pPr>
      <a:lvl5pPr marL="11430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4.xml.rels><?xml version="1.0" encoding="UTF-8" standalone="yes"?>
<Relationships xmlns="http://schemas.openxmlformats.org/package/2006/relationships"><Relationship Id="rId3" Type="http://schemas.openxmlformats.org/officeDocument/2006/relationships/image" Target="../media/image21.gif"/><Relationship Id="rId7"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2.xml"/><Relationship Id="rId6" Type="http://schemas.microsoft.com/office/2017/06/relationships/model3d" Target="../media/model3d1.glb"/><Relationship Id="rId5" Type="http://schemas.openxmlformats.org/officeDocument/2006/relationships/image" Target="../media/image23.sv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kaggle.com/dgomonov/new-york-city-airbnb-open-dat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A173122F-D466-4F08-90FA-0038F7AC2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52" name="Group 51">
            <a:extLst>
              <a:ext uri="{FF2B5EF4-FFF2-40B4-BE49-F238E27FC236}">
                <a16:creationId xmlns:a16="http://schemas.microsoft.com/office/drawing/2014/main" id="{371201FD-B9B8-44FB-827C-2B72B2C61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3" name="Straight Connector 52">
              <a:extLst>
                <a:ext uri="{FF2B5EF4-FFF2-40B4-BE49-F238E27FC236}">
                  <a16:creationId xmlns:a16="http://schemas.microsoft.com/office/drawing/2014/main" id="{BED50380-B737-4843-B657-D1F72ECE0E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A838A1CE-8855-4800-8759-A56D50C740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A60E8BB7-1962-48A1-AE75-138B858ADFD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4B998B9-5288-4CE0-B72D-57048D8248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1CCB6E9-345A-4FF8-A88D-3E5CF21D42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01318E85-96B6-461C-8287-F6CA4968C44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06BFD751-AAE9-43DB-8D9F-FBD0019E49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DA33B7E8-7994-46BB-A708-1BAEAE9A489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E24BAA5-7F61-4495-857C-97EDFC96FD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16A69CD-5F58-4D4E-8784-EF04768B31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B01CAAA-9CED-4D6E-94EF-252DDFCB7B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346C2E15-6DB9-400F-A463-3A74881199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6548849A-5ABA-4068-B1B8-6288537730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8026C35F-2E6D-487D-B9F7-C4FEC99C2D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C96CD3E-B1D7-4FEB-A4C4-9D2224756E1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5504DA9-0960-480F-A0D1-43F798BA50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2D211248-4214-4C32-9181-236A505430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EC8DA7D9-8888-4AE1-88A9-070E3D39AD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B5EF6DF4-75E2-40AE-898D-8439C1A1B85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EB5A874-B7FD-462A-B169-E7FDB5AA6C3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4E40B800-A1C4-40CF-B676-3714D7BC627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9DC799A-8E1B-473C-8A5C-61A7E6E17B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9241FE59-669C-46CE-BD6B-BCC0E38E393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338A03C7-4888-469E-B83E-68A5A252FB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949D6E2-575B-4B3B-9200-F89FF6263A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1192BECB-21C3-4E10-BA4A-1A40B32FE2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399FED6-669D-4F33-B077-DCABEE44C4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4F0A4E8B-1AAA-4226-98A8-D787BCF2A2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9842F70-1987-4D9B-A998-AB1CA140FB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52A5A85E-17B3-4952-B61F-2F5B41D631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4B1FC6E2-FA10-41E8-AD12-66A1CF9831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5" name="Right Triangle 84">
            <a:extLst>
              <a:ext uri="{FF2B5EF4-FFF2-40B4-BE49-F238E27FC236}">
                <a16:creationId xmlns:a16="http://schemas.microsoft.com/office/drawing/2014/main" id="{27D6616B-CA16-4E7A-AD49-69268088A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79642" y="4239706"/>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F87F0CE3-F26C-2857-7258-EE32D1824039}"/>
              </a:ext>
            </a:extLst>
          </p:cNvPr>
          <p:cNvSpPr>
            <a:spLocks noGrp="1"/>
          </p:cNvSpPr>
          <p:nvPr>
            <p:ph type="ctrTitle"/>
          </p:nvPr>
        </p:nvSpPr>
        <p:spPr>
          <a:xfrm>
            <a:off x="470291" y="4051243"/>
            <a:ext cx="11660558" cy="1704636"/>
          </a:xfrm>
        </p:spPr>
        <p:txBody>
          <a:bodyPr anchor="t">
            <a:normAutofit/>
          </a:bodyPr>
          <a:lstStyle/>
          <a:p>
            <a:pPr>
              <a:lnSpc>
                <a:spcPct val="90000"/>
              </a:lnSpc>
            </a:pPr>
            <a:r>
              <a:rPr lang="en-CA" sz="3600" dirty="0">
                <a:solidFill>
                  <a:srgbClr val="000000"/>
                </a:solidFill>
                <a:effectLst/>
                <a:latin typeface="Avenir Book" panose="02000503020000020003" pitchFamily="2" charset="0"/>
                <a:ea typeface="Times New Roman" panose="02020603050405020304" pitchFamily="18" charset="0"/>
              </a:rPr>
              <a:t>Airbnb Data Analysis in NYC, NY, USA (2011 - 2019)</a:t>
            </a:r>
            <a:br>
              <a:rPr lang="en-CA" sz="3600" dirty="0">
                <a:solidFill>
                  <a:srgbClr val="000000"/>
                </a:solidFill>
                <a:effectLst/>
                <a:latin typeface="Avenir Book" panose="02000503020000020003" pitchFamily="2" charset="0"/>
                <a:ea typeface="Times New Roman" panose="02020603050405020304" pitchFamily="18" charset="0"/>
              </a:rPr>
            </a:br>
            <a:r>
              <a:rPr lang="en-CA" sz="2400" dirty="0">
                <a:effectLst/>
                <a:latin typeface="Avenir Book" panose="02000503020000020003" pitchFamily="2" charset="0"/>
                <a:ea typeface="Times New Roman" panose="02020603050405020304" pitchFamily="18" charset="0"/>
              </a:rPr>
              <a:t>Capstone Presentation</a:t>
            </a:r>
            <a:br>
              <a:rPr lang="en-CA" sz="1800" dirty="0">
                <a:effectLst/>
                <a:latin typeface="Times New Roman" panose="02020603050405020304" pitchFamily="18" charset="0"/>
                <a:ea typeface="Times New Roman" panose="02020603050405020304" pitchFamily="18" charset="0"/>
              </a:rPr>
            </a:br>
            <a:endParaRPr lang="en-US" sz="2400" dirty="0">
              <a:latin typeface="Avenir Book" panose="02000503020000020003" pitchFamily="2" charset="0"/>
            </a:endParaRPr>
          </a:p>
        </p:txBody>
      </p:sp>
      <p:sp>
        <p:nvSpPr>
          <p:cNvPr id="3" name="Subtitle 2">
            <a:extLst>
              <a:ext uri="{FF2B5EF4-FFF2-40B4-BE49-F238E27FC236}">
                <a16:creationId xmlns:a16="http://schemas.microsoft.com/office/drawing/2014/main" id="{56B75C2B-0734-F01C-25CC-DCBDAA23273A}"/>
              </a:ext>
            </a:extLst>
          </p:cNvPr>
          <p:cNvSpPr>
            <a:spLocks noGrp="1"/>
          </p:cNvSpPr>
          <p:nvPr>
            <p:ph type="subTitle" idx="1"/>
          </p:nvPr>
        </p:nvSpPr>
        <p:spPr>
          <a:xfrm>
            <a:off x="7902602" y="4921243"/>
            <a:ext cx="4379448" cy="1963121"/>
          </a:xfrm>
        </p:spPr>
        <p:txBody>
          <a:bodyPr anchor="t">
            <a:normAutofit fontScale="92500"/>
          </a:bodyPr>
          <a:lstStyle/>
          <a:p>
            <a:r>
              <a:rPr lang="en-US" dirty="0">
                <a:latin typeface="Avenir Book" panose="02000503020000020003" pitchFamily="2" charset="0"/>
              </a:rPr>
              <a:t>Name: Abhilash Kumar Dikshit</a:t>
            </a:r>
          </a:p>
          <a:p>
            <a:r>
              <a:rPr lang="en-US" dirty="0">
                <a:latin typeface="Avenir Book" panose="02000503020000020003" pitchFamily="2" charset="0"/>
              </a:rPr>
              <a:t>Student ID: 2702209</a:t>
            </a:r>
          </a:p>
          <a:p>
            <a:r>
              <a:rPr lang="en-US" dirty="0">
                <a:latin typeface="Avenir Book" panose="02000503020000020003" pitchFamily="2" charset="0"/>
              </a:rPr>
              <a:t>Course: MPS Analytics- ALY 6010</a:t>
            </a:r>
          </a:p>
          <a:p>
            <a:r>
              <a:rPr lang="en-US" dirty="0">
                <a:latin typeface="Avenir Book" panose="02000503020000020003" pitchFamily="2" charset="0"/>
              </a:rPr>
              <a:t>Campus: Vancouver, Canada</a:t>
            </a:r>
          </a:p>
        </p:txBody>
      </p:sp>
      <p:pic>
        <p:nvPicPr>
          <p:cNvPr id="5" name="Picture 4" descr="Graphical user interface, application&#10;&#10;Description automatically generated with medium confidence">
            <a:extLst>
              <a:ext uri="{FF2B5EF4-FFF2-40B4-BE49-F238E27FC236}">
                <a16:creationId xmlns:a16="http://schemas.microsoft.com/office/drawing/2014/main" id="{28EE3178-82B1-6254-594A-5799368EBCB6}"/>
              </a:ext>
            </a:extLst>
          </p:cNvPr>
          <p:cNvPicPr>
            <a:picLocks noChangeAspect="1"/>
          </p:cNvPicPr>
          <p:nvPr/>
        </p:nvPicPr>
        <p:blipFill rotWithShape="1">
          <a:blip r:embed="rId3"/>
          <a:srcRect t="19356" b="33894"/>
          <a:stretch/>
        </p:blipFill>
        <p:spPr>
          <a:xfrm>
            <a:off x="-63947" y="-23276"/>
            <a:ext cx="12307465" cy="3383374"/>
          </a:xfrm>
          <a:custGeom>
            <a:avLst/>
            <a:gdLst/>
            <a:ahLst/>
            <a:cxnLst/>
            <a:rect l="l" t="t" r="r" b="b"/>
            <a:pathLst>
              <a:path w="12214825" h="3383384">
                <a:moveTo>
                  <a:pt x="12213819" y="0"/>
                </a:moveTo>
                <a:cubicBezTo>
                  <a:pt x="12213819" y="29107"/>
                  <a:pt x="12214067" y="89770"/>
                  <a:pt x="12214502" y="174101"/>
                </a:cubicBezTo>
                <a:lnTo>
                  <a:pt x="12214825" y="234681"/>
                </a:lnTo>
                <a:lnTo>
                  <a:pt x="12214825" y="2718323"/>
                </a:lnTo>
                <a:lnTo>
                  <a:pt x="11377417" y="2725712"/>
                </a:lnTo>
                <a:cubicBezTo>
                  <a:pt x="7318291" y="2799276"/>
                  <a:pt x="6189525" y="3387660"/>
                  <a:pt x="3246747" y="3383361"/>
                </a:cubicBezTo>
                <a:cubicBezTo>
                  <a:pt x="2493396" y="3382260"/>
                  <a:pt x="1619330" y="3339570"/>
                  <a:pt x="544071" y="3235389"/>
                </a:cubicBezTo>
                <a:lnTo>
                  <a:pt x="19466" y="3181198"/>
                </a:lnTo>
                <a:cubicBezTo>
                  <a:pt x="22117" y="2650999"/>
                  <a:pt x="12840" y="2122787"/>
                  <a:pt x="3563" y="1594575"/>
                </a:cubicBezTo>
                <a:lnTo>
                  <a:pt x="0" y="1239098"/>
                </a:lnTo>
                <a:lnTo>
                  <a:pt x="0" y="7944"/>
                </a:lnTo>
                <a:close/>
              </a:path>
            </a:pathLst>
          </a:custGeom>
        </p:spPr>
      </p:pic>
      <p:pic>
        <p:nvPicPr>
          <p:cNvPr id="4" name="Content Placeholder 4" descr="Logo&#10;&#10;Description automatically generated">
            <a:extLst>
              <a:ext uri="{FF2B5EF4-FFF2-40B4-BE49-F238E27FC236}">
                <a16:creationId xmlns:a16="http://schemas.microsoft.com/office/drawing/2014/main" id="{71A5313F-4602-5886-9F46-2FEDADF39C4D}"/>
              </a:ext>
            </a:extLst>
          </p:cNvPr>
          <p:cNvPicPr>
            <a:picLocks noChangeAspect="1"/>
          </p:cNvPicPr>
          <p:nvPr/>
        </p:nvPicPr>
        <p:blipFill>
          <a:blip r:embed="rId4"/>
          <a:stretch>
            <a:fillRect/>
          </a:stretch>
        </p:blipFill>
        <p:spPr>
          <a:xfrm>
            <a:off x="4460723" y="4745275"/>
            <a:ext cx="2089472" cy="2089472"/>
          </a:xfrm>
          <a:prstGeom prst="rect">
            <a:avLst/>
          </a:prstGeom>
        </p:spPr>
      </p:pic>
    </p:spTree>
    <p:extLst>
      <p:ext uri="{BB962C8B-B14F-4D97-AF65-F5344CB8AC3E}">
        <p14:creationId xmlns:p14="http://schemas.microsoft.com/office/powerpoint/2010/main" val="2920376730"/>
      </p:ext>
    </p:extLst>
  </p:cSld>
  <p:clrMapOvr>
    <a:masterClrMapping/>
  </p:clrMapOvr>
  <mc:AlternateContent xmlns:mc="http://schemas.openxmlformats.org/markup-compatibility/2006" xmlns:p14="http://schemas.microsoft.com/office/powerpoint/2010/main">
    <mc:Choice Requires="p14">
      <p:transition spd="med" p14:dur="700" advTm="14613">
        <p:fade/>
      </p:transition>
    </mc:Choice>
    <mc:Fallback xmlns="">
      <p:transition spd="med" advTm="14613">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pPr algn="l"/>
            <a:r>
              <a:rPr lang="en-CA" sz="2700" b="1" dirty="0">
                <a:effectLst/>
                <a:latin typeface="Avenir Book" panose="02000503020000020003" pitchFamily="2" charset="0"/>
                <a:ea typeface="Times New Roman" panose="02020603050405020304" pitchFamily="18" charset="0"/>
              </a:rPr>
              <a:t>Linear Regression model 2</a:t>
            </a:r>
            <a:r>
              <a:rPr lang="en-CA" sz="2700" dirty="0">
                <a:effectLst/>
                <a:latin typeface="Avenir Book" panose="02000503020000020003" pitchFamily="2" charset="0"/>
              </a:rPr>
              <a:t> </a:t>
            </a:r>
            <a:endParaRPr lang="en-CA" sz="2700" b="0" i="0" u="none" strike="noStrike" dirty="0">
              <a:solidFill>
                <a:srgbClr val="000000"/>
              </a:solidFill>
              <a:effectLst/>
              <a:latin typeface="Avenir Book" panose="02000503020000020003" pitchFamily="2" charset="0"/>
            </a:endParaRP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3"/>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4" name="TextBox 3">
            <a:extLst>
              <a:ext uri="{FF2B5EF4-FFF2-40B4-BE49-F238E27FC236}">
                <a16:creationId xmlns:a16="http://schemas.microsoft.com/office/drawing/2014/main" id="{D30D88F9-B776-1165-5320-839D70749D76}"/>
              </a:ext>
            </a:extLst>
          </p:cNvPr>
          <p:cNvSpPr txBox="1"/>
          <p:nvPr/>
        </p:nvSpPr>
        <p:spPr>
          <a:xfrm>
            <a:off x="476290" y="1047527"/>
            <a:ext cx="11176738" cy="584775"/>
          </a:xfrm>
          <a:prstGeom prst="rect">
            <a:avLst/>
          </a:prstGeom>
          <a:noFill/>
        </p:spPr>
        <p:txBody>
          <a:bodyPr wrap="square" rtlCol="0">
            <a:spAutoFit/>
          </a:bodyPr>
          <a:lstStyle/>
          <a:p>
            <a:pPr algn="just"/>
            <a:r>
              <a:rPr lang="en-CA" sz="1600" dirty="0">
                <a:effectLst/>
                <a:latin typeface="Avenir Book" panose="02000503020000020003" pitchFamily="2" charset="0"/>
                <a:ea typeface="Times New Roman" panose="02020603050405020304" pitchFamily="18" charset="0"/>
              </a:rPr>
              <a:t>Second model will introduce logarithmic transformations. Also, training data set will be filtered by price, so outliers are removed.</a:t>
            </a:r>
          </a:p>
        </p:txBody>
      </p:sp>
      <p:pic>
        <p:nvPicPr>
          <p:cNvPr id="3" name="Picture 2">
            <a:extLst>
              <a:ext uri="{FF2B5EF4-FFF2-40B4-BE49-F238E27FC236}">
                <a16:creationId xmlns:a16="http://schemas.microsoft.com/office/drawing/2014/main" id="{2A2C31B7-F6D8-58FD-0ABE-97970028C257}"/>
              </a:ext>
            </a:extLst>
          </p:cNvPr>
          <p:cNvPicPr>
            <a:picLocks noChangeAspect="1"/>
          </p:cNvPicPr>
          <p:nvPr/>
        </p:nvPicPr>
        <p:blipFill>
          <a:blip r:embed="rId4"/>
          <a:stretch>
            <a:fillRect/>
          </a:stretch>
        </p:blipFill>
        <p:spPr>
          <a:xfrm>
            <a:off x="2064326" y="1456089"/>
            <a:ext cx="8181787" cy="5183155"/>
          </a:xfrm>
          <a:prstGeom prst="rect">
            <a:avLst/>
          </a:prstGeom>
        </p:spPr>
      </p:pic>
    </p:spTree>
    <p:extLst>
      <p:ext uri="{BB962C8B-B14F-4D97-AF65-F5344CB8AC3E}">
        <p14:creationId xmlns:p14="http://schemas.microsoft.com/office/powerpoint/2010/main" val="1658680545"/>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0E5E675A-16DC-BF49-BCE6-A8D830E26BDE}"/>
              </a:ext>
            </a:extLst>
          </p:cNvPr>
          <p:cNvPicPr>
            <a:picLocks noChangeAspect="1"/>
          </p:cNvPicPr>
          <p:nvPr/>
        </p:nvPicPr>
        <p:blipFill>
          <a:blip r:embed="rId3"/>
          <a:stretch>
            <a:fillRect/>
          </a:stretch>
        </p:blipFill>
        <p:spPr>
          <a:xfrm>
            <a:off x="6376891" y="3347829"/>
            <a:ext cx="4935728" cy="3094878"/>
          </a:xfrm>
          <a:prstGeom prst="rect">
            <a:avLst/>
          </a:prstGeom>
        </p:spPr>
      </p:pic>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r>
              <a:rPr lang="en-CA" sz="2700" b="1" dirty="0">
                <a:effectLst/>
                <a:latin typeface="Avenir Book" panose="02000503020000020003" pitchFamily="2" charset="0"/>
                <a:ea typeface="Times New Roman" panose="02020603050405020304" pitchFamily="18" charset="0"/>
              </a:rPr>
              <a:t>Multiple Line Regression Model</a:t>
            </a:r>
            <a:endParaRPr lang="en-CA" sz="2700" dirty="0">
              <a:effectLst/>
              <a:latin typeface="Avenir Book" panose="02000503020000020003" pitchFamily="2" charset="0"/>
              <a:ea typeface="Times New Roman" panose="02020603050405020304" pitchFamily="18" charset="0"/>
            </a:endParaRP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4"/>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pic>
        <p:nvPicPr>
          <p:cNvPr id="3" name="Picture 2">
            <a:extLst>
              <a:ext uri="{FF2B5EF4-FFF2-40B4-BE49-F238E27FC236}">
                <a16:creationId xmlns:a16="http://schemas.microsoft.com/office/drawing/2014/main" id="{A5B240A5-9BEF-8FC7-6E7E-467A896DE2A0}"/>
              </a:ext>
            </a:extLst>
          </p:cNvPr>
          <p:cNvPicPr>
            <a:picLocks noChangeAspect="1"/>
          </p:cNvPicPr>
          <p:nvPr/>
        </p:nvPicPr>
        <p:blipFill>
          <a:blip r:embed="rId5"/>
          <a:stretch>
            <a:fillRect/>
          </a:stretch>
        </p:blipFill>
        <p:spPr>
          <a:xfrm>
            <a:off x="532970" y="3351684"/>
            <a:ext cx="5563030" cy="3359850"/>
          </a:xfrm>
          <a:prstGeom prst="rect">
            <a:avLst/>
          </a:prstGeom>
        </p:spPr>
      </p:pic>
      <p:pic>
        <p:nvPicPr>
          <p:cNvPr id="8" name="Picture 7">
            <a:extLst>
              <a:ext uri="{FF2B5EF4-FFF2-40B4-BE49-F238E27FC236}">
                <a16:creationId xmlns:a16="http://schemas.microsoft.com/office/drawing/2014/main" id="{70325792-7187-7EFF-3A99-8C9C17C9B3B4}"/>
              </a:ext>
            </a:extLst>
          </p:cNvPr>
          <p:cNvPicPr>
            <a:picLocks noChangeAspect="1"/>
          </p:cNvPicPr>
          <p:nvPr/>
        </p:nvPicPr>
        <p:blipFill>
          <a:blip r:embed="rId6"/>
          <a:stretch>
            <a:fillRect/>
          </a:stretch>
        </p:blipFill>
        <p:spPr>
          <a:xfrm>
            <a:off x="532970" y="1353894"/>
            <a:ext cx="5843921" cy="1879732"/>
          </a:xfrm>
          <a:prstGeom prst="rect">
            <a:avLst/>
          </a:prstGeom>
        </p:spPr>
      </p:pic>
      <p:sp>
        <p:nvSpPr>
          <p:cNvPr id="10" name="TextBox 9">
            <a:extLst>
              <a:ext uri="{FF2B5EF4-FFF2-40B4-BE49-F238E27FC236}">
                <a16:creationId xmlns:a16="http://schemas.microsoft.com/office/drawing/2014/main" id="{B9644E7E-8A88-D793-A321-14D9266D27ED}"/>
              </a:ext>
            </a:extLst>
          </p:cNvPr>
          <p:cNvSpPr txBox="1"/>
          <p:nvPr/>
        </p:nvSpPr>
        <p:spPr>
          <a:xfrm>
            <a:off x="532970" y="983128"/>
            <a:ext cx="3217547" cy="338554"/>
          </a:xfrm>
          <a:prstGeom prst="rect">
            <a:avLst/>
          </a:prstGeom>
          <a:noFill/>
        </p:spPr>
        <p:txBody>
          <a:bodyPr wrap="none" rtlCol="0">
            <a:spAutoFit/>
          </a:bodyPr>
          <a:lstStyle/>
          <a:p>
            <a:r>
              <a:rPr lang="en-CA" sz="1600" b="1" dirty="0">
                <a:effectLst/>
                <a:latin typeface="Avenir Book" panose="02000503020000020003" pitchFamily="2" charset="0"/>
                <a:ea typeface="Times New Roman" panose="02020603050405020304" pitchFamily="18" charset="0"/>
              </a:rPr>
              <a:t>For price, longitude, and latitude</a:t>
            </a:r>
            <a:endParaRPr lang="en-US" sz="1600" dirty="0"/>
          </a:p>
        </p:txBody>
      </p:sp>
      <p:sp>
        <p:nvSpPr>
          <p:cNvPr id="12" name="TextBox 11">
            <a:extLst>
              <a:ext uri="{FF2B5EF4-FFF2-40B4-BE49-F238E27FC236}">
                <a16:creationId xmlns:a16="http://schemas.microsoft.com/office/drawing/2014/main" id="{0E3D41A3-2B06-448B-97DE-7E5F1A73E10C}"/>
              </a:ext>
            </a:extLst>
          </p:cNvPr>
          <p:cNvSpPr txBox="1"/>
          <p:nvPr/>
        </p:nvSpPr>
        <p:spPr>
          <a:xfrm>
            <a:off x="6376891" y="979277"/>
            <a:ext cx="5417958" cy="584775"/>
          </a:xfrm>
          <a:prstGeom prst="rect">
            <a:avLst/>
          </a:prstGeom>
          <a:noFill/>
        </p:spPr>
        <p:txBody>
          <a:bodyPr wrap="none" rtlCol="0">
            <a:spAutoFit/>
          </a:bodyPr>
          <a:lstStyle/>
          <a:p>
            <a:r>
              <a:rPr lang="en-CA" sz="1600" b="1" dirty="0">
                <a:effectLst/>
                <a:latin typeface="Avenir Book" panose="02000503020000020003" pitchFamily="2" charset="0"/>
                <a:ea typeface="Times New Roman" panose="02020603050405020304" pitchFamily="18" charset="0"/>
              </a:rPr>
              <a:t>For price, number of reviews and availability for 365 days</a:t>
            </a:r>
            <a:endParaRPr lang="en-CA" sz="1600" dirty="0">
              <a:effectLst/>
              <a:latin typeface="Avenir Book" panose="02000503020000020003" pitchFamily="2" charset="0"/>
              <a:ea typeface="Times New Roman" panose="02020603050405020304" pitchFamily="18" charset="0"/>
            </a:endParaRPr>
          </a:p>
          <a:p>
            <a:endParaRPr lang="en-US" sz="1600" dirty="0">
              <a:latin typeface="Avenir Book" panose="02000503020000020003" pitchFamily="2" charset="0"/>
            </a:endParaRPr>
          </a:p>
        </p:txBody>
      </p:sp>
      <p:pic>
        <p:nvPicPr>
          <p:cNvPr id="13" name="Picture 12">
            <a:extLst>
              <a:ext uri="{FF2B5EF4-FFF2-40B4-BE49-F238E27FC236}">
                <a16:creationId xmlns:a16="http://schemas.microsoft.com/office/drawing/2014/main" id="{755B6434-7BC1-F9B2-1184-0C2F7DA220F1}"/>
              </a:ext>
            </a:extLst>
          </p:cNvPr>
          <p:cNvPicPr>
            <a:picLocks noChangeAspect="1"/>
          </p:cNvPicPr>
          <p:nvPr/>
        </p:nvPicPr>
        <p:blipFill>
          <a:blip r:embed="rId7"/>
          <a:stretch>
            <a:fillRect/>
          </a:stretch>
        </p:blipFill>
        <p:spPr>
          <a:xfrm>
            <a:off x="6376891" y="1418281"/>
            <a:ext cx="5518170" cy="1750958"/>
          </a:xfrm>
          <a:prstGeom prst="rect">
            <a:avLst/>
          </a:prstGeom>
        </p:spPr>
      </p:pic>
    </p:spTree>
    <p:extLst>
      <p:ext uri="{BB962C8B-B14F-4D97-AF65-F5344CB8AC3E}">
        <p14:creationId xmlns:p14="http://schemas.microsoft.com/office/powerpoint/2010/main" val="2972993292"/>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491503" cy="843835"/>
          </a:xfrm>
        </p:spPr>
        <p:txBody>
          <a:bodyPr>
            <a:noAutofit/>
          </a:bodyPr>
          <a:lstStyle/>
          <a:p>
            <a:r>
              <a:rPr lang="en-CA" sz="2500" b="1" dirty="0">
                <a:effectLst/>
                <a:latin typeface="Avenir Book" panose="02000503020000020003" pitchFamily="2" charset="0"/>
                <a:ea typeface="Times New Roman" panose="02020603050405020304" pitchFamily="18" charset="0"/>
              </a:rPr>
              <a:t>Observed vs predicted prices for training set using Linear regression model</a:t>
            </a:r>
            <a:endParaRPr lang="en-CA" sz="2500" dirty="0">
              <a:effectLst/>
              <a:latin typeface="Avenir Book" panose="02000503020000020003" pitchFamily="2" charset="0"/>
              <a:ea typeface="Times New Roman" panose="02020603050405020304" pitchFamily="18" charset="0"/>
            </a:endParaRP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3"/>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10" name="TextBox 9">
            <a:extLst>
              <a:ext uri="{FF2B5EF4-FFF2-40B4-BE49-F238E27FC236}">
                <a16:creationId xmlns:a16="http://schemas.microsoft.com/office/drawing/2014/main" id="{B9644E7E-8A88-D793-A321-14D9266D27ED}"/>
              </a:ext>
            </a:extLst>
          </p:cNvPr>
          <p:cNvSpPr txBox="1"/>
          <p:nvPr/>
        </p:nvSpPr>
        <p:spPr>
          <a:xfrm>
            <a:off x="8576021" y="3503065"/>
            <a:ext cx="3326390" cy="584775"/>
          </a:xfrm>
          <a:prstGeom prst="rect">
            <a:avLst/>
          </a:prstGeom>
          <a:noFill/>
        </p:spPr>
        <p:txBody>
          <a:bodyPr wrap="square" rtlCol="0">
            <a:spAutoFit/>
          </a:bodyPr>
          <a:lstStyle/>
          <a:p>
            <a:r>
              <a:rPr lang="en-CA" sz="1600" dirty="0">
                <a:effectLst/>
                <a:latin typeface="Avenir Book" panose="02000503020000020003" pitchFamily="2" charset="0"/>
                <a:ea typeface="Times New Roman" panose="02020603050405020304" pitchFamily="18" charset="0"/>
              </a:rPr>
              <a:t>Metrics for testing set: R2 = 0.43 and RMSE = 41.24</a:t>
            </a:r>
          </a:p>
        </p:txBody>
      </p:sp>
      <p:pic>
        <p:nvPicPr>
          <p:cNvPr id="4" name="Picture 3" descr="Graphical user interface, chart, scatter chart&#10;&#10;Description automatically generated">
            <a:extLst>
              <a:ext uri="{FF2B5EF4-FFF2-40B4-BE49-F238E27FC236}">
                <a16:creationId xmlns:a16="http://schemas.microsoft.com/office/drawing/2014/main" id="{D439DD40-FF54-0D52-427A-5129D5B6FC37}"/>
              </a:ext>
            </a:extLst>
          </p:cNvPr>
          <p:cNvPicPr>
            <a:picLocks noChangeAspect="1"/>
          </p:cNvPicPr>
          <p:nvPr/>
        </p:nvPicPr>
        <p:blipFill>
          <a:blip r:embed="rId4"/>
          <a:stretch>
            <a:fillRect/>
          </a:stretch>
        </p:blipFill>
        <p:spPr>
          <a:xfrm>
            <a:off x="538969" y="1070162"/>
            <a:ext cx="7787670" cy="5445545"/>
          </a:xfrm>
          <a:prstGeom prst="rect">
            <a:avLst/>
          </a:prstGeom>
          <a:ln>
            <a:solidFill>
              <a:schemeClr val="tx1"/>
            </a:solidFill>
          </a:ln>
        </p:spPr>
      </p:pic>
    </p:spTree>
    <p:extLst>
      <p:ext uri="{BB962C8B-B14F-4D97-AF65-F5344CB8AC3E}">
        <p14:creationId xmlns:p14="http://schemas.microsoft.com/office/powerpoint/2010/main" val="1464500085"/>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70" y="0"/>
            <a:ext cx="11001866" cy="825110"/>
          </a:xfrm>
        </p:spPr>
        <p:txBody>
          <a:bodyPr>
            <a:normAutofit/>
          </a:bodyPr>
          <a:lstStyle/>
          <a:p>
            <a:r>
              <a:rPr lang="en-US" sz="3000" dirty="0"/>
              <a:t>References</a:t>
            </a: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3"/>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graphicFrame>
        <p:nvGraphicFramePr>
          <p:cNvPr id="9" name="TextBox 2">
            <a:extLst>
              <a:ext uri="{FF2B5EF4-FFF2-40B4-BE49-F238E27FC236}">
                <a16:creationId xmlns:a16="http://schemas.microsoft.com/office/drawing/2014/main" id="{55771F40-ED98-A955-9421-08608816A0AC}"/>
              </a:ext>
            </a:extLst>
          </p:cNvPr>
          <p:cNvGraphicFramePr/>
          <p:nvPr>
            <p:extLst>
              <p:ext uri="{D42A27DB-BD31-4B8C-83A1-F6EECF244321}">
                <p14:modId xmlns:p14="http://schemas.microsoft.com/office/powerpoint/2010/main" val="2588021415"/>
              </p:ext>
            </p:extLst>
          </p:nvPr>
        </p:nvGraphicFramePr>
        <p:xfrm>
          <a:off x="372716" y="1398618"/>
          <a:ext cx="11334374" cy="427809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498768777"/>
      </p:ext>
    </p:extLst>
  </p:cSld>
  <p:clrMapOvr>
    <a:masterClrMapping/>
  </p:clrMapOvr>
  <mc:AlternateContent xmlns:mc="http://schemas.openxmlformats.org/markup-compatibility/2006" xmlns:p14="http://schemas.microsoft.com/office/powerpoint/2010/main">
    <mc:Choice Requires="p14">
      <p:transition spd="med" p14:dur="700" advTm="13100">
        <p:fade/>
      </p:transition>
    </mc:Choice>
    <mc:Fallback xmlns="">
      <p:transition spd="med" advTm="131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4545548" y="3429000"/>
            <a:ext cx="5595979" cy="1378527"/>
          </a:xfrm>
        </p:spPr>
        <p:txBody>
          <a:bodyPr>
            <a:normAutofit/>
          </a:bodyPr>
          <a:lstStyle/>
          <a:p>
            <a:r>
              <a:rPr lang="en-US" sz="4800" dirty="0">
                <a:latin typeface="Avenir Book" panose="02000503020000020003" pitchFamily="2" charset="0"/>
              </a:rPr>
              <a:t>Any Questions</a:t>
            </a: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2"/>
          <a:stretch>
            <a:fillRect/>
          </a:stretch>
        </p:blipFill>
        <p:spPr>
          <a:xfrm>
            <a:off x="11016079" y="5624852"/>
            <a:ext cx="1014393" cy="1014393"/>
          </a:xfrm>
        </p:spPr>
      </p:pic>
      <p:pic>
        <p:nvPicPr>
          <p:cNvPr id="8" name="Picture 7" descr="Text&#10;&#10;Description automatically generated">
            <a:extLst>
              <a:ext uri="{FF2B5EF4-FFF2-40B4-BE49-F238E27FC236}">
                <a16:creationId xmlns:a16="http://schemas.microsoft.com/office/drawing/2014/main" id="{C94B4EBD-AC30-719E-C0F5-7C314C23C12D}"/>
              </a:ext>
            </a:extLst>
          </p:cNvPr>
          <p:cNvPicPr>
            <a:picLocks noChangeAspect="1"/>
          </p:cNvPicPr>
          <p:nvPr/>
        </p:nvPicPr>
        <p:blipFill rotWithShape="1">
          <a:blip r:embed="rId3">
            <a:alphaModFix/>
          </a:blip>
          <a:srcRect l="6659" t="9677" r="10490" b="11381"/>
          <a:stretch/>
        </p:blipFill>
        <p:spPr>
          <a:xfrm>
            <a:off x="3899505" y="842583"/>
            <a:ext cx="5427785" cy="2152543"/>
          </a:xfrm>
          <a:prstGeom prst="rect">
            <a:avLst/>
          </a:prstGeom>
          <a:effectLst>
            <a:softEdge rad="31750"/>
          </a:effectLst>
        </p:spPr>
      </p:pic>
      <p:pic>
        <p:nvPicPr>
          <p:cNvPr id="12" name="Graphic 11" descr="Question Mark with solid fill">
            <a:extLst>
              <a:ext uri="{FF2B5EF4-FFF2-40B4-BE49-F238E27FC236}">
                <a16:creationId xmlns:a16="http://schemas.microsoft.com/office/drawing/2014/main" id="{C4DA047F-4775-C69A-72E6-6F33B98B8BB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526003" y="3938953"/>
            <a:ext cx="681004" cy="681004"/>
          </a:xfrm>
          <a:prstGeom prst="rect">
            <a:avLst/>
          </a:prstGeom>
        </p:spPr>
      </p:pic>
      <mc:AlternateContent xmlns:mc="http://schemas.openxmlformats.org/markup-compatibility/2006">
        <mc:Choice xmlns:am3d="http://schemas.microsoft.com/office/drawing/2017/model3d" Requires="am3d">
          <p:graphicFrame>
            <p:nvGraphicFramePr>
              <p:cNvPr id="3" name="3D Model 2" descr="Robot with Boom Box">
                <a:extLst>
                  <a:ext uri="{FF2B5EF4-FFF2-40B4-BE49-F238E27FC236}">
                    <a16:creationId xmlns:a16="http://schemas.microsoft.com/office/drawing/2014/main" id="{48F09CA6-FF4F-2600-A081-19EB410017EA}"/>
                  </a:ext>
                </a:extLst>
              </p:cNvPr>
              <p:cNvGraphicFramePr>
                <a:graphicFrameLocks noChangeAspect="1"/>
              </p:cNvGraphicFramePr>
              <p:nvPr>
                <p:extLst>
                  <p:ext uri="{D42A27DB-BD31-4B8C-83A1-F6EECF244321}">
                    <p14:modId xmlns:p14="http://schemas.microsoft.com/office/powerpoint/2010/main" val="3920328474"/>
                  </p:ext>
                </p:extLst>
              </p:nvPr>
            </p:nvGraphicFramePr>
            <p:xfrm>
              <a:off x="1269688" y="1145507"/>
              <a:ext cx="2206172" cy="3981251"/>
            </p:xfrm>
            <a:graphic>
              <a:graphicData uri="http://schemas.microsoft.com/office/drawing/2017/model3d">
                <am3d:model3d r:embed="rId6">
                  <am3d:spPr>
                    <a:xfrm>
                      <a:off x="0" y="0"/>
                      <a:ext cx="2206172" cy="3981251"/>
                    </a:xfrm>
                    <a:prstGeom prst="rect">
                      <a:avLst/>
                    </a:prstGeom>
                  </am3d:spPr>
                  <am3d:camera>
                    <am3d:pos x="0" y="0" z="60674018"/>
                    <am3d:up dx="0" dy="36000000" dz="0"/>
                    <am3d:lookAt x="0" y="0" z="0"/>
                    <am3d:perspective fov="2700000"/>
                  </am3d:camera>
                  <am3d:trans>
                    <am3d:meterPerModelUnit n="3539691" d="1000000"/>
                    <am3d:preTrans dx="2031084" dy="-17994368" dz="-4671980"/>
                    <am3d:scale>
                      <am3d:sx n="1000000" d="1000000"/>
                      <am3d:sy n="1000000" d="1000000"/>
                      <am3d:sz n="1000000" d="1000000"/>
                    </am3d:scale>
                    <am3d:rot ax="610437" ay="-2010573" az="-339483"/>
                    <am3d:postTrans dx="0" dy="0" dz="0"/>
                  </am3d:trans>
                  <am3d:raster rName="Office3DRenderer" rVer="16.0.8326">
                    <am3d:blip r:embed="rId7"/>
                  </am3d:raster>
                  <am3d:objViewport viewportSz="527452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Robot with Boom Box">
                <a:extLst>
                  <a:ext uri="{FF2B5EF4-FFF2-40B4-BE49-F238E27FC236}">
                    <a16:creationId xmlns:a16="http://schemas.microsoft.com/office/drawing/2014/main" id="{48F09CA6-FF4F-2600-A081-19EB410017EA}"/>
                  </a:ext>
                </a:extLst>
              </p:cNvPr>
              <p:cNvPicPr>
                <a:picLocks noGrp="1" noRot="1" noChangeAspect="1" noMove="1" noResize="1" noEditPoints="1" noAdjustHandles="1" noChangeArrowheads="1" noChangeShapeType="1" noCrop="1"/>
              </p:cNvPicPr>
              <p:nvPr/>
            </p:nvPicPr>
            <p:blipFill>
              <a:blip r:embed="rId7"/>
              <a:stretch>
                <a:fillRect/>
              </a:stretch>
            </p:blipFill>
            <p:spPr>
              <a:xfrm>
                <a:off x="1269688" y="1145507"/>
                <a:ext cx="2206172" cy="3981251"/>
              </a:xfrm>
              <a:prstGeom prst="rect">
                <a:avLst/>
              </a:prstGeom>
            </p:spPr>
          </p:pic>
        </mc:Fallback>
      </mc:AlternateContent>
    </p:spTree>
    <p:extLst>
      <p:ext uri="{BB962C8B-B14F-4D97-AF65-F5344CB8AC3E}">
        <p14:creationId xmlns:p14="http://schemas.microsoft.com/office/powerpoint/2010/main" val="4292770323"/>
      </p:ext>
    </p:extLst>
  </p:cSld>
  <p:clrMapOvr>
    <a:masterClrMapping/>
  </p:clrMapOvr>
  <mc:AlternateContent xmlns:mc="http://schemas.openxmlformats.org/markup-compatibility/2006" xmlns:p14="http://schemas.microsoft.com/office/powerpoint/2010/main">
    <mc:Choice Requires="p14">
      <p:transition spd="med" p14:dur="700" advTm="2896">
        <p:fade/>
      </p:transition>
    </mc:Choice>
    <mc:Fallback xmlns="">
      <p:transition spd="med" advTm="2896">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pPr algn="l"/>
            <a:r>
              <a:rPr lang="en-CA" sz="2700" b="0" i="0" u="none" strike="noStrike" dirty="0">
                <a:solidFill>
                  <a:srgbClr val="000000"/>
                </a:solidFill>
                <a:effectLst/>
                <a:latin typeface="Avenir Book" panose="02000503020000020003" pitchFamily="2" charset="0"/>
              </a:rPr>
              <a:t>Airbnb New York Analysis (2011 - 2019)</a:t>
            </a: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3"/>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4" name="TextBox 3">
            <a:extLst>
              <a:ext uri="{FF2B5EF4-FFF2-40B4-BE49-F238E27FC236}">
                <a16:creationId xmlns:a16="http://schemas.microsoft.com/office/drawing/2014/main" id="{99FAA10D-EF91-3CAF-3754-34B798EAB0CC}"/>
              </a:ext>
            </a:extLst>
          </p:cNvPr>
          <p:cNvSpPr txBox="1"/>
          <p:nvPr/>
        </p:nvSpPr>
        <p:spPr>
          <a:xfrm>
            <a:off x="538968" y="1035797"/>
            <a:ext cx="11114058" cy="2308324"/>
          </a:xfrm>
          <a:prstGeom prst="rect">
            <a:avLst/>
          </a:prstGeom>
          <a:noFill/>
        </p:spPr>
        <p:txBody>
          <a:bodyPr wrap="square" rtlCol="0">
            <a:spAutoFit/>
          </a:bodyPr>
          <a:lstStyle/>
          <a:p>
            <a:pPr algn="just"/>
            <a:r>
              <a:rPr lang="en-CA" sz="1600" b="1" i="0" u="none" strike="noStrike" dirty="0">
                <a:solidFill>
                  <a:srgbClr val="000000"/>
                </a:solidFill>
                <a:effectLst/>
                <a:latin typeface="Avenir Book" panose="02000503020000020003" pitchFamily="2" charset="0"/>
              </a:rPr>
              <a:t>Airbnb New York Analysis (2011 - 2019)</a:t>
            </a:r>
          </a:p>
          <a:p>
            <a:pPr algn="just"/>
            <a:r>
              <a:rPr lang="en-CA" sz="1600" b="0" i="0" u="none" strike="noStrike" dirty="0">
                <a:effectLst/>
                <a:latin typeface="Avenir Book" panose="02000503020000020003" pitchFamily="2" charset="0"/>
              </a:rPr>
              <a:t>This dataset contains information about Airbnb host listings, neighbourhoods, price, minimum nights, review counts/rate and the availability throughout the year.</a:t>
            </a:r>
          </a:p>
          <a:p>
            <a:pPr algn="just"/>
            <a:endParaRPr lang="en-CA" sz="1600" b="0" i="0" u="none" strike="noStrike" dirty="0">
              <a:effectLst/>
              <a:latin typeface="Avenir Book" panose="02000503020000020003" pitchFamily="2" charset="0"/>
            </a:endParaRPr>
          </a:p>
          <a:p>
            <a:pPr algn="just"/>
            <a:r>
              <a:rPr lang="en-CA" sz="1600" b="1" i="0" u="none" strike="noStrike" dirty="0">
                <a:effectLst/>
                <a:latin typeface="Avenir Book" panose="02000503020000020003" pitchFamily="2" charset="0"/>
              </a:rPr>
              <a:t>Limitations: </a:t>
            </a:r>
          </a:p>
          <a:p>
            <a:pPr algn="just"/>
            <a:r>
              <a:rPr lang="en-CA" sz="1600" b="0" i="0" u="none" strike="noStrike" dirty="0">
                <a:effectLst/>
                <a:latin typeface="Avenir Book" panose="02000503020000020003" pitchFamily="2" charset="0"/>
              </a:rPr>
              <a:t>No data on customer stay duration, timeline, review score for each listing and no. of tourist attractions nearby.</a:t>
            </a:r>
          </a:p>
          <a:p>
            <a:pPr algn="just"/>
            <a:endParaRPr lang="en-CA" sz="1600" b="0" i="0" u="none" strike="noStrike" dirty="0">
              <a:solidFill>
                <a:srgbClr val="000000"/>
              </a:solidFill>
              <a:effectLst/>
              <a:latin typeface="Avenir Book" panose="02000503020000020003" pitchFamily="2" charset="0"/>
            </a:endParaRPr>
          </a:p>
          <a:p>
            <a:pPr algn="just"/>
            <a:r>
              <a:rPr lang="en-CA" sz="1600" b="1" i="0" u="none" strike="noStrike" dirty="0">
                <a:solidFill>
                  <a:srgbClr val="000000"/>
                </a:solidFill>
                <a:effectLst/>
                <a:latin typeface="Avenir Book" panose="02000503020000020003" pitchFamily="2" charset="0"/>
              </a:rPr>
              <a:t>Acknowledgements:</a:t>
            </a:r>
          </a:p>
          <a:p>
            <a:pPr algn="just"/>
            <a:r>
              <a:rPr lang="en-CA" sz="1600" dirty="0">
                <a:effectLst/>
                <a:latin typeface="Avenir Book" panose="02000503020000020003" pitchFamily="2" charset="0"/>
              </a:rPr>
              <a:t>Dataset taken from </a:t>
            </a:r>
            <a:r>
              <a:rPr lang="en-CA" sz="1600" u="none" strike="noStrike" dirty="0">
                <a:solidFill>
                  <a:srgbClr val="0077A3"/>
                </a:solidFill>
                <a:effectLst/>
                <a:latin typeface="Avenir Book" panose="02000503020000020003" pitchFamily="2" charset="0"/>
                <a:hlinkClick r:id="rId4"/>
              </a:rPr>
              <a:t>Kaggle</a:t>
            </a:r>
            <a:r>
              <a:rPr lang="en-CA" sz="1600" dirty="0">
                <a:effectLst/>
                <a:latin typeface="Avenir Book" panose="02000503020000020003" pitchFamily="2" charset="0"/>
              </a:rPr>
              <a:t>. This is a </a:t>
            </a:r>
            <a:r>
              <a:rPr lang="en-CA" sz="1600" b="1" dirty="0">
                <a:effectLst/>
                <a:latin typeface="Avenir Book" panose="02000503020000020003" pitchFamily="2" charset="0"/>
              </a:rPr>
              <a:t>public dataset of Airbnb</a:t>
            </a:r>
            <a:r>
              <a:rPr lang="en-CA" sz="1600" dirty="0">
                <a:effectLst/>
                <a:latin typeface="Avenir Book" panose="02000503020000020003" pitchFamily="2" charset="0"/>
              </a:rPr>
              <a:t>, and the original source can be found in their website.</a:t>
            </a:r>
            <a:endParaRPr lang="en-CA" sz="1600" b="0" i="0" u="none" strike="noStrike" dirty="0">
              <a:effectLst/>
              <a:latin typeface="Avenir Book" panose="02000503020000020003" pitchFamily="2" charset="0"/>
            </a:endParaRPr>
          </a:p>
        </p:txBody>
      </p:sp>
      <p:sp>
        <p:nvSpPr>
          <p:cNvPr id="15" name="TextBox 14">
            <a:extLst>
              <a:ext uri="{FF2B5EF4-FFF2-40B4-BE49-F238E27FC236}">
                <a16:creationId xmlns:a16="http://schemas.microsoft.com/office/drawing/2014/main" id="{9AC98B0D-8513-261E-A57E-CC7C41CFA369}"/>
              </a:ext>
            </a:extLst>
          </p:cNvPr>
          <p:cNvSpPr txBox="1"/>
          <p:nvPr/>
        </p:nvSpPr>
        <p:spPr>
          <a:xfrm>
            <a:off x="538968" y="3344121"/>
            <a:ext cx="10477111" cy="2554545"/>
          </a:xfrm>
          <a:prstGeom prst="rect">
            <a:avLst/>
          </a:prstGeom>
          <a:noFill/>
        </p:spPr>
        <p:txBody>
          <a:bodyPr wrap="square" rtlCol="0">
            <a:spAutoFit/>
          </a:bodyPr>
          <a:lstStyle/>
          <a:p>
            <a:pPr algn="just"/>
            <a:r>
              <a:rPr lang="en-US" sz="1600" b="1" dirty="0">
                <a:latin typeface="Avenir Book" panose="02000503020000020003" pitchFamily="2" charset="0"/>
              </a:rPr>
              <a:t>Exploratory Data Analysis:</a:t>
            </a:r>
          </a:p>
          <a:p>
            <a:pPr algn="just"/>
            <a:endParaRPr lang="en-US" sz="1600" b="1" dirty="0">
              <a:latin typeface="Avenir Book" panose="02000503020000020003" pitchFamily="2" charset="0"/>
            </a:endParaRPr>
          </a:p>
          <a:p>
            <a:pPr algn="just"/>
            <a:r>
              <a:rPr lang="en-US" sz="1600" dirty="0">
                <a:latin typeface="Avenir Book" panose="02000503020000020003" pitchFamily="2" charset="0"/>
              </a:rPr>
              <a:t>Data cleanup:</a:t>
            </a:r>
          </a:p>
          <a:p>
            <a:pPr algn="just"/>
            <a:endParaRPr lang="en-US" sz="1600" dirty="0">
              <a:latin typeface="Avenir Book" panose="02000503020000020003" pitchFamily="2" charset="0"/>
            </a:endParaRPr>
          </a:p>
          <a:p>
            <a:pPr marL="342900" lvl="0" indent="-342900" algn="just">
              <a:buFont typeface="Symbol" pitchFamily="2" charset="2"/>
              <a:buChar char=""/>
            </a:pPr>
            <a:r>
              <a:rPr lang="en-CA" sz="1600" dirty="0">
                <a:latin typeface="Avenir Book" panose="02000503020000020003" pitchFamily="2" charset="0"/>
                <a:ea typeface="Times New Roman" panose="02020603050405020304" pitchFamily="18" charset="0"/>
              </a:rPr>
              <a:t>C</a:t>
            </a:r>
            <a:r>
              <a:rPr lang="en-CA" sz="1600" dirty="0">
                <a:effectLst/>
                <a:latin typeface="Avenir Book" panose="02000503020000020003" pitchFamily="2" charset="0"/>
                <a:ea typeface="Times New Roman" panose="02020603050405020304" pitchFamily="18" charset="0"/>
              </a:rPr>
              <a:t>olumns “id” and “</a:t>
            </a:r>
            <a:r>
              <a:rPr lang="en-CA" sz="1600" dirty="0" err="1">
                <a:effectLst/>
                <a:latin typeface="Avenir Book" panose="02000503020000020003" pitchFamily="2" charset="0"/>
                <a:ea typeface="Times New Roman" panose="02020603050405020304" pitchFamily="18" charset="0"/>
              </a:rPr>
              <a:t>host_id</a:t>
            </a:r>
            <a:r>
              <a:rPr lang="en-CA" sz="1600" dirty="0">
                <a:effectLst/>
                <a:latin typeface="Avenir Book" panose="02000503020000020003" pitchFamily="2" charset="0"/>
                <a:ea typeface="Times New Roman" panose="02020603050405020304" pitchFamily="18" charset="0"/>
              </a:rPr>
              <a:t>” is omitted.</a:t>
            </a:r>
          </a:p>
          <a:p>
            <a:pPr marL="342900" lvl="0" indent="-342900" algn="just">
              <a:buFont typeface="Symbol" pitchFamily="2" charset="2"/>
              <a:buChar char=""/>
            </a:pPr>
            <a:r>
              <a:rPr lang="en-CA" sz="1600" dirty="0">
                <a:effectLst/>
                <a:latin typeface="Avenir Book" panose="02000503020000020003" pitchFamily="2" charset="0"/>
                <a:ea typeface="Times New Roman" panose="02020603050405020304" pitchFamily="18" charset="0"/>
              </a:rPr>
              <a:t>Column “</a:t>
            </a:r>
            <a:r>
              <a:rPr lang="en-CA" sz="1600" dirty="0" err="1">
                <a:effectLst/>
                <a:latin typeface="Avenir Book" panose="02000503020000020003" pitchFamily="2" charset="0"/>
                <a:ea typeface="Times New Roman" panose="02020603050405020304" pitchFamily="18" charset="0"/>
              </a:rPr>
              <a:t>last_review</a:t>
            </a:r>
            <a:r>
              <a:rPr lang="en-CA" sz="1600" dirty="0">
                <a:effectLst/>
                <a:latin typeface="Avenir Book" panose="02000503020000020003" pitchFamily="2" charset="0"/>
                <a:ea typeface="Times New Roman" panose="02020603050405020304" pitchFamily="18" charset="0"/>
              </a:rPr>
              <a:t>” has to be converted to Airbnb type using function </a:t>
            </a:r>
            <a:r>
              <a:rPr lang="en-CA" sz="1600" dirty="0" err="1">
                <a:effectLst/>
                <a:latin typeface="Avenir Book" panose="02000503020000020003" pitchFamily="2" charset="0"/>
                <a:ea typeface="Times New Roman" panose="02020603050405020304" pitchFamily="18" charset="0"/>
              </a:rPr>
              <a:t>ymd</a:t>
            </a:r>
            <a:r>
              <a:rPr lang="en-CA" sz="1600" dirty="0">
                <a:effectLst/>
                <a:latin typeface="Avenir Book" panose="02000503020000020003" pitchFamily="2" charset="0"/>
                <a:ea typeface="Times New Roman" panose="02020603050405020304" pitchFamily="18" charset="0"/>
              </a:rPr>
              <a:t> from </a:t>
            </a:r>
            <a:r>
              <a:rPr lang="en-CA" sz="1600" dirty="0" err="1">
                <a:effectLst/>
                <a:latin typeface="Avenir Book" panose="02000503020000020003" pitchFamily="2" charset="0"/>
                <a:ea typeface="Times New Roman" panose="02020603050405020304" pitchFamily="18" charset="0"/>
              </a:rPr>
              <a:t>lubridate</a:t>
            </a:r>
            <a:r>
              <a:rPr lang="en-CA" sz="1600" dirty="0">
                <a:effectLst/>
                <a:latin typeface="Avenir Book" panose="02000503020000020003" pitchFamily="2" charset="0"/>
                <a:ea typeface="Times New Roman" panose="02020603050405020304" pitchFamily="18" charset="0"/>
              </a:rPr>
              <a:t> package.</a:t>
            </a:r>
          </a:p>
          <a:p>
            <a:pPr marL="342900" lvl="0" indent="-342900" algn="just">
              <a:buFont typeface="Symbol" pitchFamily="2" charset="2"/>
              <a:buChar char=""/>
            </a:pPr>
            <a:r>
              <a:rPr lang="en-CA" sz="1600" dirty="0">
                <a:effectLst/>
                <a:latin typeface="Avenir Book" panose="02000503020000020003" pitchFamily="2" charset="0"/>
                <a:ea typeface="Times New Roman" panose="02020603050405020304" pitchFamily="18" charset="0"/>
              </a:rPr>
              <a:t>Identified missing and NA values in the data.</a:t>
            </a:r>
          </a:p>
          <a:p>
            <a:pPr marL="342900" lvl="0" indent="-342900" algn="just">
              <a:buFont typeface="Symbol" pitchFamily="2" charset="2"/>
              <a:buChar char=""/>
            </a:pPr>
            <a:r>
              <a:rPr lang="en-CA" sz="1600" dirty="0">
                <a:effectLst/>
                <a:latin typeface="Avenir Book" panose="02000503020000020003" pitchFamily="2" charset="0"/>
                <a:ea typeface="Times New Roman" panose="02020603050405020304" pitchFamily="18" charset="0"/>
              </a:rPr>
              <a:t>Respective columns “id” and “</a:t>
            </a:r>
            <a:r>
              <a:rPr lang="en-CA" sz="1600" dirty="0" err="1">
                <a:effectLst/>
                <a:latin typeface="Avenir Book" panose="02000503020000020003" pitchFamily="2" charset="0"/>
                <a:ea typeface="Times New Roman" panose="02020603050405020304" pitchFamily="18" charset="0"/>
              </a:rPr>
              <a:t>host_id</a:t>
            </a:r>
            <a:r>
              <a:rPr lang="en-CA" sz="1600" dirty="0">
                <a:effectLst/>
                <a:latin typeface="Avenir Book" panose="02000503020000020003" pitchFamily="2" charset="0"/>
                <a:ea typeface="Times New Roman" panose="02020603050405020304" pitchFamily="18" charset="0"/>
              </a:rPr>
              <a:t>” is omitted since they don’t carry any useful information and hence wont’ be used in predictive models.</a:t>
            </a:r>
          </a:p>
          <a:p>
            <a:pPr marL="342900" lvl="0" indent="-342900" algn="just">
              <a:buFont typeface="Symbol" pitchFamily="2" charset="2"/>
              <a:buChar char=""/>
            </a:pPr>
            <a:r>
              <a:rPr lang="en-CA" sz="1600" dirty="0">
                <a:effectLst/>
                <a:latin typeface="Avenir Book" panose="02000503020000020003" pitchFamily="2" charset="0"/>
                <a:ea typeface="Times New Roman" panose="02020603050405020304" pitchFamily="18" charset="0"/>
              </a:rPr>
              <a:t>Column “</a:t>
            </a:r>
            <a:r>
              <a:rPr lang="en-CA" sz="1600" dirty="0" err="1">
                <a:effectLst/>
                <a:latin typeface="Avenir Book" panose="02000503020000020003" pitchFamily="2" charset="0"/>
                <a:ea typeface="Times New Roman" panose="02020603050405020304" pitchFamily="18" charset="0"/>
              </a:rPr>
              <a:t>last_review</a:t>
            </a:r>
            <a:r>
              <a:rPr lang="en-CA" sz="1600" dirty="0">
                <a:effectLst/>
                <a:latin typeface="Avenir Book" panose="02000503020000020003" pitchFamily="2" charset="0"/>
                <a:ea typeface="Times New Roman" panose="02020603050405020304" pitchFamily="18" charset="0"/>
              </a:rPr>
              <a:t>” has to be converted to Airbnb type using function </a:t>
            </a:r>
            <a:r>
              <a:rPr lang="en-CA" sz="1600" dirty="0" err="1">
                <a:effectLst/>
                <a:latin typeface="Avenir Book" panose="02000503020000020003" pitchFamily="2" charset="0"/>
                <a:ea typeface="Times New Roman" panose="02020603050405020304" pitchFamily="18" charset="0"/>
              </a:rPr>
              <a:t>ymd</a:t>
            </a:r>
            <a:r>
              <a:rPr lang="en-CA" sz="1600" dirty="0">
                <a:effectLst/>
                <a:latin typeface="Avenir Book" panose="02000503020000020003" pitchFamily="2" charset="0"/>
                <a:ea typeface="Times New Roman" panose="02020603050405020304" pitchFamily="18" charset="0"/>
              </a:rPr>
              <a:t> from </a:t>
            </a:r>
            <a:r>
              <a:rPr lang="en-CA" sz="1600" dirty="0" err="1">
                <a:effectLst/>
                <a:latin typeface="Avenir Book" panose="02000503020000020003" pitchFamily="2" charset="0"/>
                <a:ea typeface="Times New Roman" panose="02020603050405020304" pitchFamily="18" charset="0"/>
              </a:rPr>
              <a:t>lubridate</a:t>
            </a:r>
            <a:r>
              <a:rPr lang="en-CA" sz="1600" dirty="0">
                <a:effectLst/>
                <a:latin typeface="Avenir Book" panose="02000503020000020003" pitchFamily="2" charset="0"/>
                <a:ea typeface="Times New Roman" panose="02020603050405020304" pitchFamily="18" charset="0"/>
              </a:rPr>
              <a:t> package.</a:t>
            </a:r>
          </a:p>
        </p:txBody>
      </p:sp>
    </p:spTree>
    <p:extLst>
      <p:ext uri="{BB962C8B-B14F-4D97-AF65-F5344CB8AC3E}">
        <p14:creationId xmlns:p14="http://schemas.microsoft.com/office/powerpoint/2010/main" val="359080993"/>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1BD2517-55D7-D6B2-6102-CE1AA13AF090}"/>
              </a:ext>
            </a:extLst>
          </p:cNvPr>
          <p:cNvPicPr>
            <a:picLocks noChangeAspect="1"/>
          </p:cNvPicPr>
          <p:nvPr/>
        </p:nvPicPr>
        <p:blipFill>
          <a:blip r:embed="rId3"/>
          <a:stretch>
            <a:fillRect/>
          </a:stretch>
        </p:blipFill>
        <p:spPr>
          <a:xfrm>
            <a:off x="6224796" y="2290209"/>
            <a:ext cx="5632155" cy="3445631"/>
          </a:xfrm>
          <a:prstGeom prst="rect">
            <a:avLst/>
          </a:prstGeom>
          <a:ln>
            <a:solidFill>
              <a:schemeClr val="tx1"/>
            </a:solidFill>
          </a:ln>
        </p:spPr>
      </p:pic>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pPr algn="just"/>
            <a:r>
              <a:rPr lang="en-US" sz="2800" b="1" dirty="0">
                <a:latin typeface="Avenir Book" panose="02000503020000020003" pitchFamily="2" charset="0"/>
              </a:rPr>
              <a:t>Exploratory Data Analysis</a:t>
            </a: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4"/>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15" name="TextBox 14">
            <a:extLst>
              <a:ext uri="{FF2B5EF4-FFF2-40B4-BE49-F238E27FC236}">
                <a16:creationId xmlns:a16="http://schemas.microsoft.com/office/drawing/2014/main" id="{9AC98B0D-8513-261E-A57E-CC7C41CFA369}"/>
              </a:ext>
            </a:extLst>
          </p:cNvPr>
          <p:cNvSpPr txBox="1"/>
          <p:nvPr/>
        </p:nvSpPr>
        <p:spPr>
          <a:xfrm>
            <a:off x="538969" y="925302"/>
            <a:ext cx="5557029" cy="830997"/>
          </a:xfrm>
          <a:prstGeom prst="rect">
            <a:avLst/>
          </a:prstGeom>
          <a:noFill/>
        </p:spPr>
        <p:txBody>
          <a:bodyPr wrap="square" rtlCol="0">
            <a:spAutoFit/>
          </a:bodyPr>
          <a:lstStyle/>
          <a:p>
            <a:pPr algn="just"/>
            <a:r>
              <a:rPr lang="en-CA" sz="1600" dirty="0">
                <a:solidFill>
                  <a:srgbClr val="000000"/>
                </a:solidFill>
                <a:latin typeface="Avenir Book" panose="02000503020000020003" pitchFamily="2" charset="0"/>
              </a:rPr>
              <a:t>Data Storytelling:</a:t>
            </a:r>
          </a:p>
          <a:p>
            <a:pPr marL="285750" indent="-285750" algn="just">
              <a:buFontTx/>
              <a:buChar char="-"/>
            </a:pPr>
            <a:r>
              <a:rPr lang="en-CA" sz="1600" dirty="0">
                <a:solidFill>
                  <a:srgbClr val="000000"/>
                </a:solidFill>
                <a:latin typeface="Avenir Book" panose="02000503020000020003" pitchFamily="2" charset="0"/>
              </a:rPr>
              <a:t>D</a:t>
            </a:r>
            <a:r>
              <a:rPr lang="en-CA" sz="1600" b="0" i="0" u="none" strike="noStrike" dirty="0">
                <a:solidFill>
                  <a:srgbClr val="000000"/>
                </a:solidFill>
                <a:effectLst/>
                <a:latin typeface="Avenir Book" panose="02000503020000020003" pitchFamily="2" charset="0"/>
              </a:rPr>
              <a:t>ata storytelling using </a:t>
            </a:r>
            <a:r>
              <a:rPr lang="en-CA" sz="1600" b="1" i="0" u="none" strike="noStrike" dirty="0">
                <a:solidFill>
                  <a:srgbClr val="000000"/>
                </a:solidFill>
                <a:effectLst/>
                <a:latin typeface="Avenir Book" panose="02000503020000020003" pitchFamily="2" charset="0"/>
              </a:rPr>
              <a:t>descriptive statistics and visualizations</a:t>
            </a:r>
          </a:p>
        </p:txBody>
      </p:sp>
      <p:pic>
        <p:nvPicPr>
          <p:cNvPr id="6" name="Picture 5" descr="Timeline&#10;&#10;Description automatically generated with low confidence">
            <a:extLst>
              <a:ext uri="{FF2B5EF4-FFF2-40B4-BE49-F238E27FC236}">
                <a16:creationId xmlns:a16="http://schemas.microsoft.com/office/drawing/2014/main" id="{56040EFE-CBED-0C38-46C3-08FD81C4D4ED}"/>
              </a:ext>
            </a:extLst>
          </p:cNvPr>
          <p:cNvPicPr>
            <a:picLocks noChangeAspect="1"/>
          </p:cNvPicPr>
          <p:nvPr/>
        </p:nvPicPr>
        <p:blipFill>
          <a:blip r:embed="rId5"/>
          <a:stretch>
            <a:fillRect/>
          </a:stretch>
        </p:blipFill>
        <p:spPr>
          <a:xfrm>
            <a:off x="538969" y="2405627"/>
            <a:ext cx="5428237" cy="3296958"/>
          </a:xfrm>
          <a:prstGeom prst="rect">
            <a:avLst/>
          </a:prstGeom>
          <a:ln>
            <a:solidFill>
              <a:schemeClr val="tx1"/>
            </a:solidFill>
          </a:ln>
        </p:spPr>
      </p:pic>
      <p:sp>
        <p:nvSpPr>
          <p:cNvPr id="8" name="TextBox 7">
            <a:extLst>
              <a:ext uri="{FF2B5EF4-FFF2-40B4-BE49-F238E27FC236}">
                <a16:creationId xmlns:a16="http://schemas.microsoft.com/office/drawing/2014/main" id="{D0C287BC-B1BA-BE8C-5B66-7E04C5A774A5}"/>
              </a:ext>
            </a:extLst>
          </p:cNvPr>
          <p:cNvSpPr txBox="1"/>
          <p:nvPr/>
        </p:nvSpPr>
        <p:spPr>
          <a:xfrm>
            <a:off x="6095998" y="923868"/>
            <a:ext cx="5934474" cy="1354217"/>
          </a:xfrm>
          <a:prstGeom prst="rect">
            <a:avLst/>
          </a:prstGeom>
          <a:noFill/>
        </p:spPr>
        <p:txBody>
          <a:bodyPr wrap="square" rtlCol="0">
            <a:spAutoFit/>
          </a:bodyPr>
          <a:lstStyle/>
          <a:p>
            <a:r>
              <a:rPr lang="en-CA" sz="1600" b="1" dirty="0">
                <a:effectLst/>
                <a:latin typeface="Avenir Book" panose="02000503020000020003" pitchFamily="2" charset="0"/>
                <a:ea typeface="Times New Roman" panose="02020603050405020304" pitchFamily="18" charset="0"/>
              </a:rPr>
              <a:t>Histogram &amp; Density with log10 transformation for price:</a:t>
            </a:r>
            <a:endParaRPr lang="en-CA" sz="1600" dirty="0">
              <a:effectLst/>
              <a:latin typeface="Avenir Book" panose="02000503020000020003" pitchFamily="2" charset="0"/>
              <a:ea typeface="Times New Roman" panose="02020603050405020304" pitchFamily="18" charset="0"/>
            </a:endParaRPr>
          </a:p>
          <a:p>
            <a:endParaRPr lang="en-US" sz="1600" dirty="0">
              <a:latin typeface="Avenir Book" panose="02000503020000020003" pitchFamily="2" charset="0"/>
            </a:endParaRPr>
          </a:p>
          <a:p>
            <a:r>
              <a:rPr lang="en-CA" sz="1600" dirty="0">
                <a:effectLst/>
                <a:latin typeface="Avenir Book" panose="02000503020000020003" pitchFamily="2" charset="0"/>
                <a:ea typeface="Times New Roman" panose="02020603050405020304" pitchFamily="18" charset="0"/>
              </a:rPr>
              <a:t>Original distribution is very skewed, logarithmic transformation can be used to gain better insight into data.</a:t>
            </a:r>
          </a:p>
          <a:p>
            <a:endParaRPr lang="en-US" dirty="0"/>
          </a:p>
        </p:txBody>
      </p:sp>
    </p:spTree>
    <p:extLst>
      <p:ext uri="{BB962C8B-B14F-4D97-AF65-F5344CB8AC3E}">
        <p14:creationId xmlns:p14="http://schemas.microsoft.com/office/powerpoint/2010/main" val="488341903"/>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pPr algn="just"/>
            <a:r>
              <a:rPr lang="en-US" sz="2800" b="1" dirty="0">
                <a:latin typeface="Avenir Book" panose="02000503020000020003" pitchFamily="2" charset="0"/>
              </a:rPr>
              <a:t>Exploratory Data Analysis</a:t>
            </a: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3"/>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15" name="TextBox 14">
            <a:extLst>
              <a:ext uri="{FF2B5EF4-FFF2-40B4-BE49-F238E27FC236}">
                <a16:creationId xmlns:a16="http://schemas.microsoft.com/office/drawing/2014/main" id="{9AC98B0D-8513-261E-A57E-CC7C41CFA369}"/>
              </a:ext>
            </a:extLst>
          </p:cNvPr>
          <p:cNvSpPr txBox="1"/>
          <p:nvPr/>
        </p:nvSpPr>
        <p:spPr>
          <a:xfrm>
            <a:off x="538969" y="925302"/>
            <a:ext cx="5557029" cy="584775"/>
          </a:xfrm>
          <a:prstGeom prst="rect">
            <a:avLst/>
          </a:prstGeom>
          <a:noFill/>
        </p:spPr>
        <p:txBody>
          <a:bodyPr wrap="square" rtlCol="0">
            <a:spAutoFit/>
          </a:bodyPr>
          <a:lstStyle/>
          <a:p>
            <a:pPr algn="just"/>
            <a:r>
              <a:rPr lang="en-CA" sz="1600" b="1" dirty="0">
                <a:effectLst/>
                <a:latin typeface="Avenir Book" panose="02000503020000020003" pitchFamily="2" charset="0"/>
                <a:ea typeface="Times New Roman" panose="02020603050405020304" pitchFamily="18" charset="0"/>
              </a:rPr>
              <a:t>Histogram &amp; Density with log10 transformation for neighbourhood groups:</a:t>
            </a:r>
            <a:endParaRPr lang="en-CA" sz="1600" dirty="0">
              <a:effectLst/>
              <a:latin typeface="Avenir Book" panose="02000503020000020003" pitchFamily="2" charset="0"/>
              <a:ea typeface="Times New Roman" panose="02020603050405020304" pitchFamily="18" charset="0"/>
            </a:endParaRPr>
          </a:p>
        </p:txBody>
      </p:sp>
      <p:sp>
        <p:nvSpPr>
          <p:cNvPr id="8" name="TextBox 7">
            <a:extLst>
              <a:ext uri="{FF2B5EF4-FFF2-40B4-BE49-F238E27FC236}">
                <a16:creationId xmlns:a16="http://schemas.microsoft.com/office/drawing/2014/main" id="{D0C287BC-B1BA-BE8C-5B66-7E04C5A774A5}"/>
              </a:ext>
            </a:extLst>
          </p:cNvPr>
          <p:cNvSpPr txBox="1"/>
          <p:nvPr/>
        </p:nvSpPr>
        <p:spPr>
          <a:xfrm>
            <a:off x="6095998" y="923868"/>
            <a:ext cx="5934474" cy="338554"/>
          </a:xfrm>
          <a:prstGeom prst="rect">
            <a:avLst/>
          </a:prstGeom>
          <a:noFill/>
        </p:spPr>
        <p:txBody>
          <a:bodyPr wrap="square" rtlCol="0">
            <a:spAutoFit/>
          </a:bodyPr>
          <a:lstStyle/>
          <a:p>
            <a:pPr algn="just"/>
            <a:r>
              <a:rPr lang="en-CA" sz="1600" b="1" dirty="0">
                <a:effectLst/>
                <a:latin typeface="Avenir Book" panose="02000503020000020003" pitchFamily="2" charset="0"/>
                <a:ea typeface="Times New Roman" panose="02020603050405020304" pitchFamily="18" charset="0"/>
              </a:rPr>
              <a:t>Above Average Price Objects by Neighbourhood Areas:</a:t>
            </a:r>
            <a:endParaRPr lang="en-CA" sz="1600" dirty="0">
              <a:effectLst/>
              <a:latin typeface="Avenir Book" panose="02000503020000020003" pitchFamily="2" charset="0"/>
              <a:ea typeface="Times New Roman" panose="02020603050405020304" pitchFamily="18" charset="0"/>
            </a:endParaRPr>
          </a:p>
        </p:txBody>
      </p:sp>
      <p:pic>
        <p:nvPicPr>
          <p:cNvPr id="3" name="Picture 2" descr="Chart, radar chart, surface chart&#10;&#10;Description automatically generated">
            <a:extLst>
              <a:ext uri="{FF2B5EF4-FFF2-40B4-BE49-F238E27FC236}">
                <a16:creationId xmlns:a16="http://schemas.microsoft.com/office/drawing/2014/main" id="{EE487115-26B6-D0A3-B1C8-9223C071F881}"/>
              </a:ext>
            </a:extLst>
          </p:cNvPr>
          <p:cNvPicPr>
            <a:picLocks noChangeAspect="1"/>
          </p:cNvPicPr>
          <p:nvPr/>
        </p:nvPicPr>
        <p:blipFill>
          <a:blip r:embed="rId4"/>
          <a:stretch>
            <a:fillRect/>
          </a:stretch>
        </p:blipFill>
        <p:spPr>
          <a:xfrm>
            <a:off x="336991" y="1937738"/>
            <a:ext cx="5714284" cy="3589132"/>
          </a:xfrm>
          <a:prstGeom prst="rect">
            <a:avLst/>
          </a:prstGeom>
          <a:ln>
            <a:solidFill>
              <a:schemeClr val="tx1"/>
            </a:solidFill>
          </a:ln>
        </p:spPr>
      </p:pic>
      <p:pic>
        <p:nvPicPr>
          <p:cNvPr id="4" name="Picture 3" descr="Chart, bar chart&#10;&#10;Description automatically generated">
            <a:extLst>
              <a:ext uri="{FF2B5EF4-FFF2-40B4-BE49-F238E27FC236}">
                <a16:creationId xmlns:a16="http://schemas.microsoft.com/office/drawing/2014/main" id="{2912ADDC-E671-D012-80BA-FFA91B02A458}"/>
              </a:ext>
            </a:extLst>
          </p:cNvPr>
          <p:cNvPicPr>
            <a:picLocks noChangeAspect="1"/>
          </p:cNvPicPr>
          <p:nvPr/>
        </p:nvPicPr>
        <p:blipFill>
          <a:blip r:embed="rId5"/>
          <a:stretch>
            <a:fillRect/>
          </a:stretch>
        </p:blipFill>
        <p:spPr>
          <a:xfrm>
            <a:off x="6238103" y="1937738"/>
            <a:ext cx="5616906" cy="3589132"/>
          </a:xfrm>
          <a:prstGeom prst="rect">
            <a:avLst/>
          </a:prstGeom>
          <a:ln>
            <a:solidFill>
              <a:schemeClr val="tx1"/>
            </a:solidFill>
          </a:ln>
        </p:spPr>
      </p:pic>
    </p:spTree>
    <p:extLst>
      <p:ext uri="{BB962C8B-B14F-4D97-AF65-F5344CB8AC3E}">
        <p14:creationId xmlns:p14="http://schemas.microsoft.com/office/powerpoint/2010/main" val="1828041763"/>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hart, scatter chart&#10;&#10;Description automatically generated">
            <a:extLst>
              <a:ext uri="{FF2B5EF4-FFF2-40B4-BE49-F238E27FC236}">
                <a16:creationId xmlns:a16="http://schemas.microsoft.com/office/drawing/2014/main" id="{03B38BDA-B3B8-1015-0D35-7EAB8633D0B4}"/>
              </a:ext>
            </a:extLst>
          </p:cNvPr>
          <p:cNvPicPr>
            <a:picLocks noChangeAspect="1"/>
          </p:cNvPicPr>
          <p:nvPr/>
        </p:nvPicPr>
        <p:blipFill>
          <a:blip r:embed="rId3"/>
          <a:stretch>
            <a:fillRect/>
          </a:stretch>
        </p:blipFill>
        <p:spPr>
          <a:xfrm>
            <a:off x="6280982" y="2444008"/>
            <a:ext cx="5564505" cy="3488690"/>
          </a:xfrm>
          <a:prstGeom prst="rect">
            <a:avLst/>
          </a:prstGeom>
          <a:ln>
            <a:solidFill>
              <a:schemeClr val="tx1"/>
            </a:solidFill>
          </a:ln>
        </p:spPr>
      </p:pic>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pPr algn="just"/>
            <a:r>
              <a:rPr lang="en-US" sz="2800" b="1" dirty="0">
                <a:latin typeface="Avenir Book" panose="02000503020000020003" pitchFamily="2" charset="0"/>
              </a:rPr>
              <a:t>Exploratory Data Analysis</a:t>
            </a: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4"/>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15" name="TextBox 14">
            <a:extLst>
              <a:ext uri="{FF2B5EF4-FFF2-40B4-BE49-F238E27FC236}">
                <a16:creationId xmlns:a16="http://schemas.microsoft.com/office/drawing/2014/main" id="{9AC98B0D-8513-261E-A57E-CC7C41CFA369}"/>
              </a:ext>
            </a:extLst>
          </p:cNvPr>
          <p:cNvSpPr txBox="1"/>
          <p:nvPr/>
        </p:nvSpPr>
        <p:spPr>
          <a:xfrm>
            <a:off x="538969" y="925302"/>
            <a:ext cx="5557029" cy="1323439"/>
          </a:xfrm>
          <a:prstGeom prst="rect">
            <a:avLst/>
          </a:prstGeom>
          <a:noFill/>
        </p:spPr>
        <p:txBody>
          <a:bodyPr wrap="square" rtlCol="0">
            <a:spAutoFit/>
          </a:bodyPr>
          <a:lstStyle/>
          <a:p>
            <a:pPr algn="just"/>
            <a:r>
              <a:rPr lang="en-CA" sz="1600" b="1" dirty="0">
                <a:effectLst/>
                <a:latin typeface="Avenir Book" panose="02000503020000020003" pitchFamily="2" charset="0"/>
                <a:ea typeface="Times New Roman" panose="02020603050405020304" pitchFamily="18" charset="0"/>
              </a:rPr>
              <a:t>Boxplot of price by room type:</a:t>
            </a:r>
          </a:p>
          <a:p>
            <a:pPr algn="just"/>
            <a:endParaRPr lang="en-CA" sz="1600" b="1" dirty="0">
              <a:latin typeface="Avenir Book" panose="02000503020000020003" pitchFamily="2" charset="0"/>
              <a:ea typeface="Times New Roman" panose="02020603050405020304" pitchFamily="18" charset="0"/>
            </a:endParaRPr>
          </a:p>
          <a:p>
            <a:pPr algn="just"/>
            <a:r>
              <a:rPr lang="en-CA" sz="1600" dirty="0">
                <a:effectLst/>
                <a:latin typeface="Avenir Book" panose="02000503020000020003" pitchFamily="2" charset="0"/>
                <a:ea typeface="Times New Roman" panose="02020603050405020304" pitchFamily="18" charset="0"/>
              </a:rPr>
              <a:t>As expected, entire home or apartment type has the highest average price. It was also expected that shared rooms would have lower price than private rooms.</a:t>
            </a:r>
            <a:r>
              <a:rPr lang="en-CA" sz="1600" dirty="0">
                <a:effectLst/>
                <a:latin typeface="Avenir Book" panose="02000503020000020003" pitchFamily="2" charset="0"/>
              </a:rPr>
              <a:t> </a:t>
            </a:r>
            <a:endParaRPr lang="en-CA" sz="1600" dirty="0">
              <a:effectLst/>
              <a:latin typeface="Avenir Book" panose="02000503020000020003" pitchFamily="2" charset="0"/>
              <a:ea typeface="Times New Roman" panose="02020603050405020304" pitchFamily="18" charset="0"/>
            </a:endParaRPr>
          </a:p>
        </p:txBody>
      </p:sp>
      <p:sp>
        <p:nvSpPr>
          <p:cNvPr id="8" name="TextBox 7">
            <a:extLst>
              <a:ext uri="{FF2B5EF4-FFF2-40B4-BE49-F238E27FC236}">
                <a16:creationId xmlns:a16="http://schemas.microsoft.com/office/drawing/2014/main" id="{D0C287BC-B1BA-BE8C-5B66-7E04C5A774A5}"/>
              </a:ext>
            </a:extLst>
          </p:cNvPr>
          <p:cNvSpPr txBox="1"/>
          <p:nvPr/>
        </p:nvSpPr>
        <p:spPr>
          <a:xfrm>
            <a:off x="6095998" y="923868"/>
            <a:ext cx="5934474" cy="1077218"/>
          </a:xfrm>
          <a:prstGeom prst="rect">
            <a:avLst/>
          </a:prstGeom>
          <a:noFill/>
        </p:spPr>
        <p:txBody>
          <a:bodyPr wrap="square" rtlCol="0">
            <a:spAutoFit/>
          </a:bodyPr>
          <a:lstStyle/>
          <a:p>
            <a:pPr algn="just"/>
            <a:r>
              <a:rPr lang="en-CA" sz="1600" b="1" dirty="0">
                <a:effectLst/>
                <a:latin typeface="Avenir Book" panose="02000503020000020003" pitchFamily="2" charset="0"/>
                <a:ea typeface="Times New Roman" panose="02020603050405020304" pitchFamily="18" charset="0"/>
              </a:rPr>
              <a:t>Scatter Plot for Price and Availability:</a:t>
            </a:r>
          </a:p>
          <a:p>
            <a:pPr algn="just"/>
            <a:endParaRPr lang="en-CA" sz="1600" dirty="0">
              <a:effectLst/>
              <a:latin typeface="Avenir Book" panose="02000503020000020003" pitchFamily="2" charset="0"/>
              <a:ea typeface="Times New Roman" panose="02020603050405020304" pitchFamily="18" charset="0"/>
            </a:endParaRPr>
          </a:p>
          <a:p>
            <a:pPr algn="just"/>
            <a:r>
              <a:rPr lang="en-CA" sz="1600" dirty="0">
                <a:effectLst/>
                <a:latin typeface="Avenir Book" panose="02000503020000020003" pitchFamily="2" charset="0"/>
                <a:ea typeface="Times New Roman" panose="02020603050405020304" pitchFamily="18" charset="0"/>
              </a:rPr>
              <a:t>It’s hard to see clear pattern, but there’s a lot of expensive objects with few available days and many available days.</a:t>
            </a:r>
          </a:p>
        </p:txBody>
      </p:sp>
      <p:pic>
        <p:nvPicPr>
          <p:cNvPr id="6" name="Picture 5" descr="Chart, box and whisker chart&#10;&#10;Description automatically generated">
            <a:extLst>
              <a:ext uri="{FF2B5EF4-FFF2-40B4-BE49-F238E27FC236}">
                <a16:creationId xmlns:a16="http://schemas.microsoft.com/office/drawing/2014/main" id="{00256DA9-1BAE-7D9C-976A-882987F69E7A}"/>
              </a:ext>
            </a:extLst>
          </p:cNvPr>
          <p:cNvPicPr>
            <a:picLocks noChangeAspect="1"/>
          </p:cNvPicPr>
          <p:nvPr/>
        </p:nvPicPr>
        <p:blipFill>
          <a:blip r:embed="rId5"/>
          <a:stretch>
            <a:fillRect/>
          </a:stretch>
        </p:blipFill>
        <p:spPr>
          <a:xfrm>
            <a:off x="538969" y="2523498"/>
            <a:ext cx="5527701" cy="3409200"/>
          </a:xfrm>
          <a:prstGeom prst="rect">
            <a:avLst/>
          </a:prstGeom>
          <a:ln>
            <a:solidFill>
              <a:schemeClr val="tx1"/>
            </a:solidFill>
          </a:ln>
        </p:spPr>
      </p:pic>
    </p:spTree>
    <p:extLst>
      <p:ext uri="{BB962C8B-B14F-4D97-AF65-F5344CB8AC3E}">
        <p14:creationId xmlns:p14="http://schemas.microsoft.com/office/powerpoint/2010/main" val="1074452697"/>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10;&#10;Description automatically generated">
            <a:extLst>
              <a:ext uri="{FF2B5EF4-FFF2-40B4-BE49-F238E27FC236}">
                <a16:creationId xmlns:a16="http://schemas.microsoft.com/office/drawing/2014/main" id="{07206670-C490-50D6-BA58-E73B514905D2}"/>
              </a:ext>
            </a:extLst>
          </p:cNvPr>
          <p:cNvPicPr>
            <a:picLocks noChangeAspect="1"/>
          </p:cNvPicPr>
          <p:nvPr/>
        </p:nvPicPr>
        <p:blipFill>
          <a:blip r:embed="rId3"/>
          <a:stretch>
            <a:fillRect/>
          </a:stretch>
        </p:blipFill>
        <p:spPr>
          <a:xfrm>
            <a:off x="6192757" y="2491314"/>
            <a:ext cx="5460271" cy="3357234"/>
          </a:xfrm>
          <a:prstGeom prst="rect">
            <a:avLst/>
          </a:prstGeom>
          <a:ln>
            <a:solidFill>
              <a:schemeClr val="tx1"/>
            </a:solidFill>
          </a:ln>
        </p:spPr>
      </p:pic>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pPr algn="just"/>
            <a:r>
              <a:rPr lang="en-US" sz="2800" b="1" dirty="0">
                <a:latin typeface="Avenir Book" panose="02000503020000020003" pitchFamily="2" charset="0"/>
              </a:rPr>
              <a:t>Exploratory Data Analysis</a:t>
            </a: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4"/>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15" name="TextBox 14">
            <a:extLst>
              <a:ext uri="{FF2B5EF4-FFF2-40B4-BE49-F238E27FC236}">
                <a16:creationId xmlns:a16="http://schemas.microsoft.com/office/drawing/2014/main" id="{9AC98B0D-8513-261E-A57E-CC7C41CFA369}"/>
              </a:ext>
            </a:extLst>
          </p:cNvPr>
          <p:cNvSpPr txBox="1"/>
          <p:nvPr/>
        </p:nvSpPr>
        <p:spPr>
          <a:xfrm>
            <a:off x="538969" y="1009452"/>
            <a:ext cx="5557029" cy="1354217"/>
          </a:xfrm>
          <a:prstGeom prst="rect">
            <a:avLst/>
          </a:prstGeom>
          <a:noFill/>
        </p:spPr>
        <p:txBody>
          <a:bodyPr wrap="square" rtlCol="0">
            <a:spAutoFit/>
          </a:bodyPr>
          <a:lstStyle/>
          <a:p>
            <a:pPr algn="just"/>
            <a:r>
              <a:rPr lang="en-CA" sz="1600" b="1" dirty="0">
                <a:effectLst/>
                <a:latin typeface="Avenir Book" panose="02000503020000020003" pitchFamily="2" charset="0"/>
                <a:ea typeface="Times New Roman" panose="02020603050405020304" pitchFamily="18" charset="0"/>
              </a:rPr>
              <a:t>Scatter Plot for Price and Number of Reviews:</a:t>
            </a:r>
            <a:endParaRPr lang="en-CA" sz="1600" dirty="0">
              <a:effectLst/>
              <a:latin typeface="Avenir Book" panose="02000503020000020003" pitchFamily="2" charset="0"/>
              <a:ea typeface="Times New Roman" panose="02020603050405020304" pitchFamily="18" charset="0"/>
            </a:endParaRPr>
          </a:p>
          <a:p>
            <a:pPr algn="just"/>
            <a:endParaRPr lang="en-CA" sz="1600" b="1" dirty="0">
              <a:latin typeface="Avenir Book" panose="02000503020000020003" pitchFamily="2" charset="0"/>
              <a:ea typeface="Times New Roman" panose="02020603050405020304" pitchFamily="18" charset="0"/>
            </a:endParaRPr>
          </a:p>
          <a:p>
            <a:pPr algn="just"/>
            <a:r>
              <a:rPr lang="en-CA" sz="1600" dirty="0">
                <a:effectLst/>
                <a:latin typeface="Avenir Book" panose="02000503020000020003" pitchFamily="2" charset="0"/>
                <a:ea typeface="Times New Roman" panose="02020603050405020304" pitchFamily="18" charset="0"/>
              </a:rPr>
              <a:t>As expected, entire home or apartment type has the highest average price. It was also expected that shared rooms would have lower price than private rooms.</a:t>
            </a:r>
            <a:r>
              <a:rPr lang="en-CA" sz="1600" dirty="0">
                <a:effectLst/>
                <a:latin typeface="Avenir Book" panose="02000503020000020003" pitchFamily="2" charset="0"/>
              </a:rPr>
              <a:t> </a:t>
            </a:r>
            <a:endParaRPr lang="en-CA" sz="1600" dirty="0">
              <a:effectLst/>
              <a:latin typeface="Avenir Book" panose="02000503020000020003" pitchFamily="2" charset="0"/>
              <a:ea typeface="Times New Roman" panose="02020603050405020304" pitchFamily="18" charset="0"/>
            </a:endParaRPr>
          </a:p>
        </p:txBody>
      </p:sp>
      <p:sp>
        <p:nvSpPr>
          <p:cNvPr id="8" name="TextBox 7">
            <a:extLst>
              <a:ext uri="{FF2B5EF4-FFF2-40B4-BE49-F238E27FC236}">
                <a16:creationId xmlns:a16="http://schemas.microsoft.com/office/drawing/2014/main" id="{D0C287BC-B1BA-BE8C-5B66-7E04C5A774A5}"/>
              </a:ext>
            </a:extLst>
          </p:cNvPr>
          <p:cNvSpPr txBox="1"/>
          <p:nvPr/>
        </p:nvSpPr>
        <p:spPr>
          <a:xfrm>
            <a:off x="6095998" y="923868"/>
            <a:ext cx="5934474" cy="1569660"/>
          </a:xfrm>
          <a:prstGeom prst="rect">
            <a:avLst/>
          </a:prstGeom>
          <a:noFill/>
        </p:spPr>
        <p:txBody>
          <a:bodyPr wrap="square" rtlCol="0">
            <a:spAutoFit/>
          </a:bodyPr>
          <a:lstStyle/>
          <a:p>
            <a:r>
              <a:rPr lang="en-CA" sz="1600" b="1" dirty="0">
                <a:effectLst/>
                <a:latin typeface="Avenir Book" panose="02000503020000020003" pitchFamily="2" charset="0"/>
                <a:ea typeface="Times New Roman" panose="02020603050405020304" pitchFamily="18" charset="0"/>
              </a:rPr>
              <a:t>Number of objects by neighbourhood areas:</a:t>
            </a:r>
            <a:endParaRPr lang="en-CA" sz="1600" dirty="0">
              <a:effectLst/>
              <a:latin typeface="Avenir Book" panose="02000503020000020003" pitchFamily="2" charset="0"/>
              <a:ea typeface="Times New Roman" panose="02020603050405020304" pitchFamily="18" charset="0"/>
            </a:endParaRPr>
          </a:p>
          <a:p>
            <a:pPr algn="just"/>
            <a:endParaRPr lang="en-CA" sz="1600" dirty="0">
              <a:effectLst/>
              <a:latin typeface="Avenir Book" panose="02000503020000020003" pitchFamily="2" charset="0"/>
              <a:ea typeface="Times New Roman" panose="02020603050405020304" pitchFamily="18" charset="0"/>
            </a:endParaRPr>
          </a:p>
          <a:p>
            <a:pPr algn="just"/>
            <a:r>
              <a:rPr lang="en-CA" sz="1600" dirty="0">
                <a:effectLst/>
                <a:latin typeface="Avenir Book" panose="02000503020000020003" pitchFamily="2" charset="0"/>
                <a:ea typeface="Times New Roman" panose="02020603050405020304" pitchFamily="18" charset="0"/>
              </a:rPr>
              <a:t>Manhattan has the highest number of objects while it’s the smallest neighbourhood group by area. That can be explained by the fact that it’s the most popular neighbourhood group with biggest GDP.</a:t>
            </a:r>
          </a:p>
        </p:txBody>
      </p:sp>
      <p:pic>
        <p:nvPicPr>
          <p:cNvPr id="3" name="Picture 2" descr="Chart&#10;&#10;Description automatically generated">
            <a:extLst>
              <a:ext uri="{FF2B5EF4-FFF2-40B4-BE49-F238E27FC236}">
                <a16:creationId xmlns:a16="http://schemas.microsoft.com/office/drawing/2014/main" id="{82C8E121-A421-2CAF-5515-7E9333104927}"/>
              </a:ext>
            </a:extLst>
          </p:cNvPr>
          <p:cNvPicPr>
            <a:picLocks noChangeAspect="1"/>
          </p:cNvPicPr>
          <p:nvPr/>
        </p:nvPicPr>
        <p:blipFill>
          <a:blip r:embed="rId5"/>
          <a:stretch>
            <a:fillRect/>
          </a:stretch>
        </p:blipFill>
        <p:spPr>
          <a:xfrm>
            <a:off x="635849" y="2491314"/>
            <a:ext cx="5411769" cy="3357234"/>
          </a:xfrm>
          <a:prstGeom prst="rect">
            <a:avLst/>
          </a:prstGeom>
          <a:ln>
            <a:solidFill>
              <a:schemeClr val="tx1"/>
            </a:solidFill>
          </a:ln>
        </p:spPr>
      </p:pic>
    </p:spTree>
    <p:extLst>
      <p:ext uri="{BB962C8B-B14F-4D97-AF65-F5344CB8AC3E}">
        <p14:creationId xmlns:p14="http://schemas.microsoft.com/office/powerpoint/2010/main" val="2182120544"/>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hart, line chart&#10;&#10;Description automatically generated">
            <a:extLst>
              <a:ext uri="{FF2B5EF4-FFF2-40B4-BE49-F238E27FC236}">
                <a16:creationId xmlns:a16="http://schemas.microsoft.com/office/drawing/2014/main" id="{4863DF6B-4965-4E2C-1E6B-6BC44054B92C}"/>
              </a:ext>
            </a:extLst>
          </p:cNvPr>
          <p:cNvPicPr>
            <a:picLocks noChangeAspect="1"/>
          </p:cNvPicPr>
          <p:nvPr/>
        </p:nvPicPr>
        <p:blipFill>
          <a:blip r:embed="rId3"/>
          <a:stretch>
            <a:fillRect/>
          </a:stretch>
        </p:blipFill>
        <p:spPr>
          <a:xfrm>
            <a:off x="6446821" y="4050889"/>
            <a:ext cx="4377110" cy="2652116"/>
          </a:xfrm>
          <a:prstGeom prst="rect">
            <a:avLst/>
          </a:prstGeom>
          <a:ln>
            <a:solidFill>
              <a:schemeClr val="tx1"/>
            </a:solidFill>
          </a:ln>
        </p:spPr>
      </p:pic>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pPr algn="l"/>
            <a:r>
              <a:rPr lang="en-CA" sz="2700" b="1" i="0" u="none" strike="noStrike" dirty="0">
                <a:solidFill>
                  <a:srgbClr val="000000"/>
                </a:solidFill>
                <a:effectLst/>
                <a:latin typeface="Avenir Book" panose="02000503020000020003" pitchFamily="2" charset="0"/>
              </a:rPr>
              <a:t>Hypothesis Testing</a:t>
            </a: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4"/>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15" name="TextBox 14">
            <a:extLst>
              <a:ext uri="{FF2B5EF4-FFF2-40B4-BE49-F238E27FC236}">
                <a16:creationId xmlns:a16="http://schemas.microsoft.com/office/drawing/2014/main" id="{9AC98B0D-8513-261E-A57E-CC7C41CFA369}"/>
              </a:ext>
            </a:extLst>
          </p:cNvPr>
          <p:cNvSpPr txBox="1"/>
          <p:nvPr/>
        </p:nvSpPr>
        <p:spPr>
          <a:xfrm>
            <a:off x="538969" y="922434"/>
            <a:ext cx="5557029" cy="3293209"/>
          </a:xfrm>
          <a:prstGeom prst="rect">
            <a:avLst/>
          </a:prstGeom>
          <a:noFill/>
        </p:spPr>
        <p:txBody>
          <a:bodyPr wrap="square" rtlCol="0">
            <a:spAutoFit/>
          </a:bodyPr>
          <a:lstStyle/>
          <a:p>
            <a:r>
              <a:rPr lang="en-CA" sz="1600" dirty="0">
                <a:effectLst/>
                <a:latin typeface="Avenir Book" panose="02000503020000020003" pitchFamily="2" charset="0"/>
                <a:ea typeface="Times New Roman" panose="02020603050405020304" pitchFamily="18" charset="0"/>
              </a:rPr>
              <a:t>Does Airbnb prices affects the number of reviews?</a:t>
            </a:r>
          </a:p>
          <a:p>
            <a:r>
              <a:rPr lang="en-CA" sz="1600" dirty="0">
                <a:solidFill>
                  <a:srgbClr val="000000"/>
                </a:solidFill>
                <a:effectLst/>
                <a:latin typeface="Avenir Book" panose="02000503020000020003" pitchFamily="2" charset="0"/>
                <a:ea typeface="Times New Roman" panose="02020603050405020304" pitchFamily="18" charset="0"/>
              </a:rPr>
              <a:t>Stating Null and Alternative hypothesis using two sample tests:</a:t>
            </a:r>
            <a:endParaRPr lang="en-CA" sz="1600" dirty="0">
              <a:effectLst/>
              <a:latin typeface="Avenir Book" panose="02000503020000020003" pitchFamily="2" charset="0"/>
              <a:ea typeface="Times New Roman" panose="02020603050405020304" pitchFamily="18" charset="0"/>
            </a:endParaRPr>
          </a:p>
          <a:p>
            <a:pPr marL="342900" lvl="0" indent="-342900">
              <a:buFont typeface="Symbol" pitchFamily="2" charset="2"/>
              <a:buChar char=""/>
            </a:pPr>
            <a:r>
              <a:rPr lang="en-CA" sz="1600" i="1" dirty="0">
                <a:solidFill>
                  <a:srgbClr val="000000"/>
                </a:solidFill>
                <a:effectLst/>
                <a:latin typeface="Avenir Book" panose="02000503020000020003" pitchFamily="2" charset="0"/>
                <a:ea typeface="Times New Roman" panose="02020603050405020304" pitchFamily="18" charset="0"/>
              </a:rPr>
              <a:t>H0(claim)= Airbnb’s with higher prices have higher reviews</a:t>
            </a:r>
            <a:endParaRPr lang="en-CA" sz="1600" dirty="0">
              <a:effectLst/>
              <a:latin typeface="Avenir Book" panose="02000503020000020003" pitchFamily="2" charset="0"/>
              <a:ea typeface="Times New Roman" panose="02020603050405020304" pitchFamily="18" charset="0"/>
            </a:endParaRPr>
          </a:p>
          <a:p>
            <a:pPr marL="342900" lvl="0" indent="-342900">
              <a:buFont typeface="Symbol" pitchFamily="2" charset="2"/>
              <a:buChar char=""/>
            </a:pPr>
            <a:r>
              <a:rPr lang="en-CA" sz="1600" i="1" dirty="0">
                <a:effectLst/>
                <a:latin typeface="Avenir Book" panose="02000503020000020003" pitchFamily="2" charset="0"/>
                <a:ea typeface="Times New Roman" panose="02020603050405020304" pitchFamily="18" charset="0"/>
              </a:rPr>
              <a:t>H1= Airbnb’s with higher prices have lower reviews</a:t>
            </a:r>
          </a:p>
          <a:p>
            <a:endParaRPr lang="en-CA" sz="1600" dirty="0">
              <a:solidFill>
                <a:srgbClr val="000000"/>
              </a:solidFill>
              <a:effectLst/>
              <a:latin typeface="Avenir Book" panose="02000503020000020003" pitchFamily="2" charset="0"/>
              <a:ea typeface="Times New Roman" panose="02020603050405020304" pitchFamily="18" charset="0"/>
            </a:endParaRPr>
          </a:p>
          <a:p>
            <a:r>
              <a:rPr lang="en-CA" sz="1600" dirty="0">
                <a:solidFill>
                  <a:srgbClr val="000000"/>
                </a:solidFill>
                <a:effectLst/>
                <a:latin typeface="Avenir Book" panose="02000503020000020003" pitchFamily="2" charset="0"/>
                <a:ea typeface="Times New Roman" panose="02020603050405020304" pitchFamily="18" charset="0"/>
              </a:rPr>
              <a:t>Results:</a:t>
            </a:r>
            <a:endParaRPr lang="en-CA" sz="1600" dirty="0">
              <a:effectLst/>
              <a:latin typeface="Avenir Book" panose="02000503020000020003" pitchFamily="2" charset="0"/>
              <a:ea typeface="Times New Roman" panose="02020603050405020304" pitchFamily="18" charset="0"/>
            </a:endParaRPr>
          </a:p>
          <a:p>
            <a:pPr marL="342900" lvl="0" indent="-342900" algn="just">
              <a:buFont typeface="Symbol" pitchFamily="2" charset="2"/>
              <a:buChar char=""/>
            </a:pPr>
            <a:r>
              <a:rPr lang="en-CA" sz="1600" dirty="0">
                <a:solidFill>
                  <a:srgbClr val="000000"/>
                </a:solidFill>
                <a:effectLst/>
                <a:latin typeface="Avenir Book" panose="02000503020000020003" pitchFamily="2" charset="0"/>
                <a:ea typeface="Times New Roman" panose="02020603050405020304" pitchFamily="18" charset="0"/>
              </a:rPr>
              <a:t>We can easily interpret that p-value is less than 0.05 in our case, hence we can reject the null hypothesis.</a:t>
            </a:r>
            <a:endParaRPr lang="en-CA" sz="1600" dirty="0">
              <a:effectLst/>
              <a:latin typeface="Avenir Book" panose="02000503020000020003" pitchFamily="2" charset="0"/>
              <a:ea typeface="Times New Roman" panose="02020603050405020304" pitchFamily="18" charset="0"/>
            </a:endParaRPr>
          </a:p>
          <a:p>
            <a:pPr marL="342900" lvl="0" indent="-342900" algn="just">
              <a:buFont typeface="Symbol" pitchFamily="2" charset="2"/>
              <a:buChar char=""/>
            </a:pPr>
            <a:r>
              <a:rPr lang="en-CA" sz="1600" dirty="0">
                <a:solidFill>
                  <a:srgbClr val="000000"/>
                </a:solidFill>
                <a:effectLst/>
                <a:latin typeface="Avenir Book" panose="02000503020000020003" pitchFamily="2" charset="0"/>
                <a:ea typeface="Times New Roman" panose="02020603050405020304" pitchFamily="18" charset="0"/>
              </a:rPr>
              <a:t>We can evidently conclude by the p-value that the true means are significantly different with the p-value.</a:t>
            </a:r>
            <a:endParaRPr lang="en-CA" sz="1600" dirty="0">
              <a:effectLst/>
              <a:latin typeface="Avenir Book" panose="02000503020000020003" pitchFamily="2" charset="0"/>
              <a:ea typeface="Times New Roman" panose="02020603050405020304" pitchFamily="18" charset="0"/>
            </a:endParaRPr>
          </a:p>
          <a:p>
            <a:pPr marL="342900" lvl="0" indent="-342900">
              <a:buFont typeface="Symbol" pitchFamily="2" charset="2"/>
              <a:buChar char=""/>
            </a:pPr>
            <a:endParaRPr lang="en-CA" sz="1600" dirty="0">
              <a:effectLst/>
              <a:latin typeface="Avenir Book" panose="02000503020000020003" pitchFamily="2" charset="0"/>
              <a:ea typeface="Times New Roman" panose="02020603050405020304" pitchFamily="18" charset="0"/>
            </a:endParaRPr>
          </a:p>
        </p:txBody>
      </p:sp>
      <p:sp>
        <p:nvSpPr>
          <p:cNvPr id="8" name="TextBox 7">
            <a:extLst>
              <a:ext uri="{FF2B5EF4-FFF2-40B4-BE49-F238E27FC236}">
                <a16:creationId xmlns:a16="http://schemas.microsoft.com/office/drawing/2014/main" id="{D0C287BC-B1BA-BE8C-5B66-7E04C5A774A5}"/>
              </a:ext>
            </a:extLst>
          </p:cNvPr>
          <p:cNvSpPr txBox="1"/>
          <p:nvPr/>
        </p:nvSpPr>
        <p:spPr>
          <a:xfrm>
            <a:off x="6095998" y="923868"/>
            <a:ext cx="5934474" cy="3046988"/>
          </a:xfrm>
          <a:prstGeom prst="rect">
            <a:avLst/>
          </a:prstGeom>
          <a:noFill/>
        </p:spPr>
        <p:txBody>
          <a:bodyPr wrap="square" rtlCol="0">
            <a:spAutoFit/>
          </a:bodyPr>
          <a:lstStyle/>
          <a:p>
            <a:r>
              <a:rPr lang="en-CA" sz="1600" dirty="0">
                <a:effectLst/>
                <a:latin typeface="Avenir Book" panose="02000503020000020003" pitchFamily="2" charset="0"/>
                <a:ea typeface="Times New Roman" panose="02020603050405020304" pitchFamily="18" charset="0"/>
              </a:rPr>
              <a:t>Does Airbnb availability for more than 200 days affects the number of reviews?</a:t>
            </a:r>
          </a:p>
          <a:p>
            <a:pPr marL="342900" lvl="0" indent="-342900">
              <a:buFont typeface="Symbol" pitchFamily="2" charset="2"/>
              <a:buChar char=""/>
            </a:pPr>
            <a:r>
              <a:rPr lang="en-CA" sz="1600" i="1" dirty="0">
                <a:effectLst/>
                <a:latin typeface="Avenir Book" panose="02000503020000020003" pitchFamily="2" charset="0"/>
                <a:ea typeface="Times New Roman" panose="02020603050405020304" pitchFamily="18" charset="0"/>
              </a:rPr>
              <a:t>H0(claim)= Airbnb's with 365 days availability have higher reviews</a:t>
            </a:r>
            <a:endParaRPr lang="en-CA" sz="1600" dirty="0">
              <a:effectLst/>
              <a:latin typeface="Avenir Book" panose="02000503020000020003" pitchFamily="2" charset="0"/>
              <a:ea typeface="Times New Roman" panose="02020603050405020304" pitchFamily="18" charset="0"/>
            </a:endParaRPr>
          </a:p>
          <a:p>
            <a:pPr marL="342900" lvl="0" indent="-342900">
              <a:buFont typeface="Symbol" pitchFamily="2" charset="2"/>
              <a:buChar char=""/>
            </a:pPr>
            <a:r>
              <a:rPr lang="en-CA" sz="1600" i="1" dirty="0">
                <a:effectLst/>
                <a:latin typeface="Avenir Book" panose="02000503020000020003" pitchFamily="2" charset="0"/>
                <a:ea typeface="Times New Roman" panose="02020603050405020304" pitchFamily="18" charset="0"/>
              </a:rPr>
              <a:t>H1= Airbnb's with 365 days availability have lower reviews</a:t>
            </a:r>
          </a:p>
          <a:p>
            <a:pPr marL="342900" lvl="0" indent="-342900">
              <a:buFont typeface="Symbol" pitchFamily="2" charset="2"/>
              <a:buChar char=""/>
            </a:pPr>
            <a:endParaRPr lang="en-CA" sz="1600" i="1" dirty="0">
              <a:latin typeface="Avenir Book" panose="02000503020000020003" pitchFamily="2" charset="0"/>
              <a:ea typeface="Times New Roman" panose="02020603050405020304" pitchFamily="18" charset="0"/>
            </a:endParaRPr>
          </a:p>
          <a:p>
            <a:r>
              <a:rPr lang="en-CA" sz="1600" dirty="0">
                <a:solidFill>
                  <a:srgbClr val="000000"/>
                </a:solidFill>
                <a:effectLst/>
                <a:latin typeface="Avenir Book" panose="02000503020000020003" pitchFamily="2" charset="0"/>
                <a:ea typeface="Times New Roman" panose="02020603050405020304" pitchFamily="18" charset="0"/>
              </a:rPr>
              <a:t>Results:</a:t>
            </a:r>
            <a:endParaRPr lang="en-CA" sz="1600" dirty="0">
              <a:effectLst/>
              <a:latin typeface="Avenir Book" panose="02000503020000020003" pitchFamily="2" charset="0"/>
              <a:ea typeface="Times New Roman" panose="02020603050405020304" pitchFamily="18" charset="0"/>
            </a:endParaRPr>
          </a:p>
          <a:p>
            <a:pPr marL="342900" lvl="0" indent="-342900" algn="just">
              <a:buFont typeface="Symbol" pitchFamily="2" charset="2"/>
              <a:buChar char=""/>
            </a:pPr>
            <a:r>
              <a:rPr lang="en-CA" sz="1600" dirty="0">
                <a:solidFill>
                  <a:srgbClr val="000000"/>
                </a:solidFill>
                <a:effectLst/>
                <a:latin typeface="Avenir Book" panose="02000503020000020003" pitchFamily="2" charset="0"/>
                <a:ea typeface="Times New Roman" panose="02020603050405020304" pitchFamily="18" charset="0"/>
              </a:rPr>
              <a:t>We can easily interpret that p-value is less than 0.05 in our case, hence we can reject the null hypothesis.</a:t>
            </a:r>
            <a:endParaRPr lang="en-CA" sz="1600" dirty="0">
              <a:effectLst/>
              <a:latin typeface="Avenir Book" panose="02000503020000020003" pitchFamily="2" charset="0"/>
              <a:ea typeface="Times New Roman" panose="02020603050405020304" pitchFamily="18" charset="0"/>
            </a:endParaRPr>
          </a:p>
          <a:p>
            <a:pPr marL="342900" lvl="0" indent="-342900" algn="just">
              <a:buFont typeface="Symbol" pitchFamily="2" charset="2"/>
              <a:buChar char=""/>
            </a:pPr>
            <a:r>
              <a:rPr lang="en-CA" sz="1600" dirty="0">
                <a:solidFill>
                  <a:srgbClr val="000000"/>
                </a:solidFill>
                <a:effectLst/>
                <a:latin typeface="Avenir Book" panose="02000503020000020003" pitchFamily="2" charset="0"/>
                <a:ea typeface="Times New Roman" panose="02020603050405020304" pitchFamily="18" charset="0"/>
              </a:rPr>
              <a:t>We can evidently conclude by the p-value that the true means are significantly different with the p-value.</a:t>
            </a:r>
            <a:endParaRPr lang="en-CA" sz="1600" dirty="0">
              <a:effectLst/>
              <a:latin typeface="Avenir Book" panose="02000503020000020003" pitchFamily="2" charset="0"/>
              <a:ea typeface="Times New Roman" panose="02020603050405020304" pitchFamily="18" charset="0"/>
            </a:endParaRPr>
          </a:p>
          <a:p>
            <a:pPr marL="342900" lvl="0" indent="-342900">
              <a:buFont typeface="Symbol" pitchFamily="2" charset="2"/>
              <a:buChar char=""/>
            </a:pPr>
            <a:endParaRPr lang="en-CA" sz="1600" dirty="0">
              <a:effectLst/>
              <a:latin typeface="Avenir Book" panose="02000503020000020003" pitchFamily="2" charset="0"/>
              <a:ea typeface="Times New Roman" panose="02020603050405020304" pitchFamily="18" charset="0"/>
            </a:endParaRPr>
          </a:p>
        </p:txBody>
      </p:sp>
      <p:pic>
        <p:nvPicPr>
          <p:cNvPr id="6" name="Picture 5" descr="Chart, scatter chart&#10;&#10;Description automatically generated">
            <a:extLst>
              <a:ext uri="{FF2B5EF4-FFF2-40B4-BE49-F238E27FC236}">
                <a16:creationId xmlns:a16="http://schemas.microsoft.com/office/drawing/2014/main" id="{6713A2BB-C628-140D-D00D-D8ADDF0F3086}"/>
              </a:ext>
            </a:extLst>
          </p:cNvPr>
          <p:cNvPicPr>
            <a:picLocks noChangeAspect="1"/>
          </p:cNvPicPr>
          <p:nvPr/>
        </p:nvPicPr>
        <p:blipFill>
          <a:blip r:embed="rId5"/>
          <a:stretch>
            <a:fillRect/>
          </a:stretch>
        </p:blipFill>
        <p:spPr>
          <a:xfrm>
            <a:off x="889792" y="4035534"/>
            <a:ext cx="4377110" cy="2725874"/>
          </a:xfrm>
          <a:prstGeom prst="rect">
            <a:avLst/>
          </a:prstGeom>
          <a:ln>
            <a:solidFill>
              <a:schemeClr val="tx1"/>
            </a:solidFill>
          </a:ln>
        </p:spPr>
      </p:pic>
    </p:spTree>
    <p:extLst>
      <p:ext uri="{BB962C8B-B14F-4D97-AF65-F5344CB8AC3E}">
        <p14:creationId xmlns:p14="http://schemas.microsoft.com/office/powerpoint/2010/main" val="977057159"/>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pPr algn="l"/>
            <a:r>
              <a:rPr lang="en-CA" sz="2700" b="1" dirty="0">
                <a:effectLst/>
                <a:latin typeface="Avenir Book" panose="02000503020000020003" pitchFamily="2" charset="0"/>
                <a:ea typeface="Times New Roman" panose="02020603050405020304" pitchFamily="18" charset="0"/>
              </a:rPr>
              <a:t>Correlation matrix of Airbnb using Spearman correlation</a:t>
            </a:r>
            <a:r>
              <a:rPr lang="en-CA" sz="2700" dirty="0">
                <a:effectLst/>
                <a:latin typeface="Avenir Book" panose="02000503020000020003" pitchFamily="2" charset="0"/>
              </a:rPr>
              <a:t> </a:t>
            </a:r>
            <a:endParaRPr lang="en-CA" sz="2700" b="0" i="0" u="none" strike="noStrike" dirty="0">
              <a:solidFill>
                <a:srgbClr val="000000"/>
              </a:solidFill>
              <a:effectLst/>
              <a:latin typeface="Avenir Book" panose="02000503020000020003" pitchFamily="2" charset="0"/>
            </a:endParaRP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3"/>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8" name="TextBox 7">
            <a:extLst>
              <a:ext uri="{FF2B5EF4-FFF2-40B4-BE49-F238E27FC236}">
                <a16:creationId xmlns:a16="http://schemas.microsoft.com/office/drawing/2014/main" id="{D0C287BC-B1BA-BE8C-5B66-7E04C5A774A5}"/>
              </a:ext>
            </a:extLst>
          </p:cNvPr>
          <p:cNvSpPr txBox="1"/>
          <p:nvPr/>
        </p:nvSpPr>
        <p:spPr>
          <a:xfrm>
            <a:off x="6143372" y="1905506"/>
            <a:ext cx="5934474" cy="3293209"/>
          </a:xfrm>
          <a:prstGeom prst="rect">
            <a:avLst/>
          </a:prstGeom>
          <a:noFill/>
        </p:spPr>
        <p:txBody>
          <a:bodyPr wrap="square" rtlCol="0">
            <a:spAutoFit/>
          </a:bodyPr>
          <a:lstStyle/>
          <a:p>
            <a:pPr algn="just" fontAlgn="base"/>
            <a:r>
              <a:rPr lang="en-CA" sz="1600" dirty="0">
                <a:solidFill>
                  <a:srgbClr val="000000"/>
                </a:solidFill>
                <a:effectLst/>
                <a:latin typeface="Avenir Book" panose="02000503020000020003" pitchFamily="2" charset="0"/>
                <a:ea typeface="Times New Roman" panose="02020603050405020304" pitchFamily="18" charset="0"/>
              </a:rPr>
              <a:t>We used the “</a:t>
            </a:r>
            <a:r>
              <a:rPr lang="en-CA" sz="1600" b="0" dirty="0" err="1">
                <a:solidFill>
                  <a:srgbClr val="000000"/>
                </a:solidFill>
                <a:effectLst/>
                <a:latin typeface="Avenir Book" panose="02000503020000020003" pitchFamily="2" charset="0"/>
                <a:ea typeface="Times New Roman" panose="02020603050405020304" pitchFamily="18" charset="0"/>
              </a:rPr>
              <a:t>rcorr</a:t>
            </a:r>
            <a:r>
              <a:rPr lang="en-CA" sz="1600" b="0" dirty="0">
                <a:solidFill>
                  <a:srgbClr val="000000"/>
                </a:solidFill>
                <a:effectLst/>
                <a:latin typeface="Avenir Book" panose="02000503020000020003" pitchFamily="2" charset="0"/>
                <a:ea typeface="Times New Roman" panose="02020603050405020304" pitchFamily="18" charset="0"/>
              </a:rPr>
              <a:t>()” function from the “</a:t>
            </a:r>
            <a:r>
              <a:rPr lang="en-CA" sz="1600" b="0" dirty="0" err="1">
                <a:solidFill>
                  <a:srgbClr val="000000"/>
                </a:solidFill>
                <a:effectLst/>
                <a:latin typeface="Avenir Book" panose="02000503020000020003" pitchFamily="2" charset="0"/>
                <a:ea typeface="Times New Roman" panose="02020603050405020304" pitchFamily="18" charset="0"/>
              </a:rPr>
              <a:t>Hmisc</a:t>
            </a:r>
            <a:r>
              <a:rPr lang="en-CA" sz="1600" b="0" dirty="0">
                <a:solidFill>
                  <a:srgbClr val="000000"/>
                </a:solidFill>
                <a:effectLst/>
                <a:latin typeface="Avenir Book" panose="02000503020000020003" pitchFamily="2" charset="0"/>
                <a:ea typeface="Times New Roman" panose="02020603050405020304" pitchFamily="18" charset="0"/>
              </a:rPr>
              <a:t>”</a:t>
            </a:r>
            <a:r>
              <a:rPr lang="en-CA" sz="1600" b="1" dirty="0">
                <a:solidFill>
                  <a:srgbClr val="000000"/>
                </a:solidFill>
                <a:effectLst/>
                <a:latin typeface="Avenir Book" panose="02000503020000020003" pitchFamily="2" charset="0"/>
                <a:ea typeface="Times New Roman" panose="02020603050405020304" pitchFamily="18" charset="0"/>
              </a:rPr>
              <a:t> </a:t>
            </a:r>
            <a:r>
              <a:rPr lang="en-CA" sz="1600" b="0" dirty="0">
                <a:solidFill>
                  <a:srgbClr val="000000"/>
                </a:solidFill>
                <a:effectLst/>
                <a:latin typeface="Avenir Book" panose="02000503020000020003" pitchFamily="2" charset="0"/>
                <a:ea typeface="Times New Roman" panose="02020603050405020304" pitchFamily="18" charset="0"/>
              </a:rPr>
              <a:t>package in R to create a correlation matrix that shows the correlation coefficients between each variable in our data frame. The first matrix shows the correlation coefficients between the variables and the second matrix shows the corresponding p-values.</a:t>
            </a:r>
          </a:p>
          <a:p>
            <a:pPr algn="just" fontAlgn="base"/>
            <a:endParaRPr lang="en-CA" sz="1600" b="0" dirty="0">
              <a:solidFill>
                <a:srgbClr val="000000"/>
              </a:solidFill>
              <a:effectLst/>
              <a:latin typeface="Avenir Book" panose="02000503020000020003" pitchFamily="2" charset="0"/>
              <a:ea typeface="Times New Roman" panose="02020603050405020304" pitchFamily="18" charset="0"/>
            </a:endParaRPr>
          </a:p>
          <a:p>
            <a:pPr algn="l" fontAlgn="base"/>
            <a:r>
              <a:rPr lang="en-CA" sz="1600" b="0" dirty="0">
                <a:solidFill>
                  <a:srgbClr val="000000"/>
                </a:solidFill>
                <a:effectLst/>
                <a:latin typeface="Avenir Book" panose="02000503020000020003" pitchFamily="2" charset="0"/>
                <a:ea typeface="Times New Roman" panose="02020603050405020304" pitchFamily="18" charset="0"/>
              </a:rPr>
              <a:t>The correlation coefficient between price and number of reviews is -0.04 and the p-value for this correlation coefficient is 0.0000.</a:t>
            </a:r>
          </a:p>
          <a:p>
            <a:pPr algn="l" fontAlgn="base"/>
            <a:endParaRPr lang="en-CA" sz="1600" b="0" dirty="0">
              <a:solidFill>
                <a:srgbClr val="000000"/>
              </a:solidFill>
              <a:effectLst/>
              <a:latin typeface="Avenir Book" panose="02000503020000020003" pitchFamily="2" charset="0"/>
              <a:ea typeface="Times New Roman" panose="02020603050405020304" pitchFamily="18" charset="0"/>
            </a:endParaRPr>
          </a:p>
          <a:p>
            <a:pPr algn="l" fontAlgn="base"/>
            <a:r>
              <a:rPr lang="en-CA" sz="1600" b="0" dirty="0">
                <a:solidFill>
                  <a:srgbClr val="000000"/>
                </a:solidFill>
                <a:effectLst/>
                <a:latin typeface="Avenir Book" panose="02000503020000020003" pitchFamily="2" charset="0"/>
                <a:ea typeface="Times New Roman" panose="02020603050405020304" pitchFamily="18" charset="0"/>
              </a:rPr>
              <a:t>This tells us that the correlation between the two variables is negative but it’s a statistically significant correlation since the p-value is less than 0.05.</a:t>
            </a:r>
          </a:p>
        </p:txBody>
      </p:sp>
      <p:pic>
        <p:nvPicPr>
          <p:cNvPr id="3" name="Picture 2" descr="Timeline&#10;&#10;Description automatically generated with medium confidence">
            <a:extLst>
              <a:ext uri="{FF2B5EF4-FFF2-40B4-BE49-F238E27FC236}">
                <a16:creationId xmlns:a16="http://schemas.microsoft.com/office/drawing/2014/main" id="{CD8F9928-7B83-7CE1-98E8-231815D93F06}"/>
              </a:ext>
            </a:extLst>
          </p:cNvPr>
          <p:cNvPicPr>
            <a:picLocks noChangeAspect="1"/>
          </p:cNvPicPr>
          <p:nvPr/>
        </p:nvPicPr>
        <p:blipFill>
          <a:blip r:embed="rId4"/>
          <a:stretch>
            <a:fillRect/>
          </a:stretch>
        </p:blipFill>
        <p:spPr>
          <a:xfrm>
            <a:off x="538970" y="1129639"/>
            <a:ext cx="5604402" cy="5258282"/>
          </a:xfrm>
          <a:prstGeom prst="rect">
            <a:avLst/>
          </a:prstGeom>
          <a:ln>
            <a:solidFill>
              <a:schemeClr val="tx1"/>
            </a:solidFill>
          </a:ln>
        </p:spPr>
      </p:pic>
    </p:spTree>
    <p:extLst>
      <p:ext uri="{BB962C8B-B14F-4D97-AF65-F5344CB8AC3E}">
        <p14:creationId xmlns:p14="http://schemas.microsoft.com/office/powerpoint/2010/main" val="1926417540"/>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pPr algn="l"/>
            <a:r>
              <a:rPr lang="en-CA" sz="2700" b="1" dirty="0">
                <a:effectLst/>
                <a:latin typeface="Avenir Book" panose="02000503020000020003" pitchFamily="2" charset="0"/>
                <a:ea typeface="Times New Roman" panose="02020603050405020304" pitchFamily="18" charset="0"/>
              </a:rPr>
              <a:t>Linear Regression model</a:t>
            </a:r>
            <a:r>
              <a:rPr lang="en-CA" sz="2700" dirty="0">
                <a:effectLst/>
                <a:latin typeface="Avenir Book" panose="02000503020000020003" pitchFamily="2" charset="0"/>
              </a:rPr>
              <a:t> 1</a:t>
            </a:r>
            <a:endParaRPr lang="en-CA" sz="2700" b="0" i="0" u="none" strike="noStrike" dirty="0">
              <a:solidFill>
                <a:srgbClr val="000000"/>
              </a:solidFill>
              <a:effectLst/>
              <a:latin typeface="Avenir Book" panose="02000503020000020003" pitchFamily="2" charset="0"/>
            </a:endParaRP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3"/>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4" name="TextBox 3">
            <a:extLst>
              <a:ext uri="{FF2B5EF4-FFF2-40B4-BE49-F238E27FC236}">
                <a16:creationId xmlns:a16="http://schemas.microsoft.com/office/drawing/2014/main" id="{D30D88F9-B776-1165-5320-839D70749D76}"/>
              </a:ext>
            </a:extLst>
          </p:cNvPr>
          <p:cNvSpPr txBox="1"/>
          <p:nvPr/>
        </p:nvSpPr>
        <p:spPr>
          <a:xfrm>
            <a:off x="476290" y="920751"/>
            <a:ext cx="11176738" cy="584775"/>
          </a:xfrm>
          <a:prstGeom prst="rect">
            <a:avLst/>
          </a:prstGeom>
          <a:noFill/>
        </p:spPr>
        <p:txBody>
          <a:bodyPr wrap="square" rtlCol="0">
            <a:spAutoFit/>
          </a:bodyPr>
          <a:lstStyle/>
          <a:p>
            <a:pPr algn="just"/>
            <a:r>
              <a:rPr lang="en-CA" sz="1600" dirty="0">
                <a:effectLst/>
                <a:latin typeface="Avenir Book" panose="02000503020000020003" pitchFamily="2" charset="0"/>
                <a:ea typeface="Times New Roman" panose="02020603050405020304" pitchFamily="18" charset="0"/>
              </a:rPr>
              <a:t>Comparing price with other variables like latitude, longitude, room type, minimum nights, availability in 365 days and neighbourhood group.</a:t>
            </a:r>
          </a:p>
        </p:txBody>
      </p:sp>
      <p:pic>
        <p:nvPicPr>
          <p:cNvPr id="9" name="Picture 8">
            <a:extLst>
              <a:ext uri="{FF2B5EF4-FFF2-40B4-BE49-F238E27FC236}">
                <a16:creationId xmlns:a16="http://schemas.microsoft.com/office/drawing/2014/main" id="{162DE998-518B-D57F-9E1D-A9693840D199}"/>
              </a:ext>
            </a:extLst>
          </p:cNvPr>
          <p:cNvPicPr>
            <a:picLocks noChangeAspect="1"/>
          </p:cNvPicPr>
          <p:nvPr/>
        </p:nvPicPr>
        <p:blipFill>
          <a:blip r:embed="rId4"/>
          <a:stretch>
            <a:fillRect/>
          </a:stretch>
        </p:blipFill>
        <p:spPr>
          <a:xfrm>
            <a:off x="476290" y="1501420"/>
            <a:ext cx="7183983" cy="4824886"/>
          </a:xfrm>
          <a:prstGeom prst="rect">
            <a:avLst/>
          </a:prstGeom>
        </p:spPr>
      </p:pic>
      <p:sp>
        <p:nvSpPr>
          <p:cNvPr id="10" name="TextBox 9">
            <a:extLst>
              <a:ext uri="{FF2B5EF4-FFF2-40B4-BE49-F238E27FC236}">
                <a16:creationId xmlns:a16="http://schemas.microsoft.com/office/drawing/2014/main" id="{A97B75E3-3D55-CF54-E7B7-2E3F65B099F8}"/>
              </a:ext>
            </a:extLst>
          </p:cNvPr>
          <p:cNvSpPr txBox="1"/>
          <p:nvPr/>
        </p:nvSpPr>
        <p:spPr>
          <a:xfrm>
            <a:off x="7660273" y="2086195"/>
            <a:ext cx="3992755" cy="2800767"/>
          </a:xfrm>
          <a:prstGeom prst="rect">
            <a:avLst/>
          </a:prstGeom>
          <a:noFill/>
        </p:spPr>
        <p:txBody>
          <a:bodyPr wrap="square" rtlCol="0">
            <a:spAutoFit/>
          </a:bodyPr>
          <a:lstStyle/>
          <a:p>
            <a:pPr algn="just"/>
            <a:r>
              <a:rPr lang="en-CA" sz="1600" dirty="0">
                <a:effectLst/>
                <a:latin typeface="Avenir Book" panose="02000503020000020003" pitchFamily="2" charset="0"/>
                <a:ea typeface="Times New Roman" panose="02020603050405020304" pitchFamily="18" charset="0"/>
              </a:rPr>
              <a:t>This model is not so good. Median residual error is -24.2, while it should be near 0. R2=0.1 is also not so good.</a:t>
            </a:r>
          </a:p>
          <a:p>
            <a:pPr algn="just"/>
            <a:endParaRPr lang="en-CA" sz="1600" dirty="0">
              <a:effectLst/>
              <a:latin typeface="Avenir Book" panose="02000503020000020003" pitchFamily="2" charset="0"/>
              <a:ea typeface="Times New Roman" panose="02020603050405020304" pitchFamily="18" charset="0"/>
            </a:endParaRPr>
          </a:p>
          <a:p>
            <a:pPr algn="just"/>
            <a:r>
              <a:rPr lang="en-CA" sz="1600" dirty="0">
                <a:effectLst/>
                <a:latin typeface="Avenir Book" panose="02000503020000020003" pitchFamily="2" charset="0"/>
                <a:ea typeface="Times New Roman" panose="02020603050405020304" pitchFamily="18" charset="0"/>
              </a:rPr>
              <a:t>Normal Q-Q plot clearly shows that first linear model doesn’t satisfy linear model assumptions (normal Q-Q plot should be straight line).</a:t>
            </a:r>
          </a:p>
          <a:p>
            <a:pPr algn="just"/>
            <a:r>
              <a:rPr lang="en-CA" sz="1600" dirty="0">
                <a:effectLst/>
                <a:latin typeface="Avenir Book" panose="02000503020000020003" pitchFamily="2" charset="0"/>
                <a:ea typeface="Times New Roman" panose="02020603050405020304" pitchFamily="18" charset="0"/>
              </a:rPr>
              <a:t>Since the model seems bad, it will not be used in predicting new prices.</a:t>
            </a:r>
          </a:p>
          <a:p>
            <a:pPr algn="just"/>
            <a:endParaRPr lang="en-US" sz="1600" dirty="0">
              <a:latin typeface="Avenir Book" panose="02000503020000020003" pitchFamily="2" charset="0"/>
            </a:endParaRPr>
          </a:p>
        </p:txBody>
      </p:sp>
    </p:spTree>
    <p:extLst>
      <p:ext uri="{BB962C8B-B14F-4D97-AF65-F5344CB8AC3E}">
        <p14:creationId xmlns:p14="http://schemas.microsoft.com/office/powerpoint/2010/main" val="449066510"/>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theme/theme1.xml><?xml version="1.0" encoding="utf-8"?>
<a:theme xmlns:a="http://schemas.openxmlformats.org/drawingml/2006/main" name="CosineVTI">
  <a:themeElements>
    <a:clrScheme name="Custom 133">
      <a:dk1>
        <a:sysClr val="windowText" lastClr="000000"/>
      </a:dk1>
      <a:lt1>
        <a:sysClr val="window" lastClr="FFFFFF"/>
      </a:lt1>
      <a:dk2>
        <a:srgbClr val="2A2735"/>
      </a:dk2>
      <a:lt2>
        <a:srgbClr val="EEEEEE"/>
      </a:lt2>
      <a:accent1>
        <a:srgbClr val="1EBE9B"/>
      </a:accent1>
      <a:accent2>
        <a:srgbClr val="8F99BB"/>
      </a:accent2>
      <a:accent3>
        <a:srgbClr val="FD8686"/>
      </a:accent3>
      <a:accent4>
        <a:srgbClr val="A3A3C1"/>
      </a:accent4>
      <a:accent5>
        <a:srgbClr val="7162FE"/>
      </a:accent5>
      <a:accent6>
        <a:srgbClr val="E76445"/>
      </a:accent6>
      <a:hlink>
        <a:srgbClr val="EF08F7"/>
      </a:hlink>
      <a:folHlink>
        <a:srgbClr val="8477FE"/>
      </a:folHlink>
    </a:clrScheme>
    <a:fontScheme name="Custom 50">
      <a:majorFont>
        <a:latin typeface="Grandview"/>
        <a:ea typeface=""/>
        <a:cs typeface=""/>
      </a:majorFont>
      <a:minorFont>
        <a:latin typeface="Grandview"/>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sineVTI" id="{4F4449D5-5E9D-4D83-9E2A-939F9CF20276}" vid="{03166EA1-370F-4321-A61E-8851365B431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5561</TotalTime>
  <Words>1062</Words>
  <Application>Microsoft Macintosh PowerPoint</Application>
  <PresentationFormat>Widescreen</PresentationFormat>
  <Paragraphs>101</Paragraphs>
  <Slides>14</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Avenir Book</vt:lpstr>
      <vt:lpstr>Calibri</vt:lpstr>
      <vt:lpstr>Grandview</vt:lpstr>
      <vt:lpstr>Symbol</vt:lpstr>
      <vt:lpstr>Times New Roman</vt:lpstr>
      <vt:lpstr>Wingdings</vt:lpstr>
      <vt:lpstr>CosineVTI</vt:lpstr>
      <vt:lpstr>Airbnb Data Analysis in NYC, NY, USA (2011 - 2019) Capstone Presentation </vt:lpstr>
      <vt:lpstr>Airbnb New York Analysis (2011 - 2019)</vt:lpstr>
      <vt:lpstr>Exploratory Data Analysis</vt:lpstr>
      <vt:lpstr>Exploratory Data Analysis</vt:lpstr>
      <vt:lpstr>Exploratory Data Analysis</vt:lpstr>
      <vt:lpstr>Exploratory Data Analysis</vt:lpstr>
      <vt:lpstr>Hypothesis Testing</vt:lpstr>
      <vt:lpstr>Correlation matrix of Airbnb using Spearman correlation </vt:lpstr>
      <vt:lpstr>Linear Regression model 1</vt:lpstr>
      <vt:lpstr>Linear Regression model 2 </vt:lpstr>
      <vt:lpstr>Multiple Line Regression Model</vt:lpstr>
      <vt:lpstr>Observed vs predicted prices for training set using Linear regression model</vt:lpstr>
      <vt:lpstr>References</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Scientist Job Role In Data Analytics</dc:title>
  <dc:creator>Abhilash Kumar Dikshit</dc:creator>
  <cp:lastModifiedBy>Abhilash Kumar Dikshit</cp:lastModifiedBy>
  <cp:revision>78</cp:revision>
  <dcterms:created xsi:type="dcterms:W3CDTF">2022-10-16T01:51:18Z</dcterms:created>
  <dcterms:modified xsi:type="dcterms:W3CDTF">2023-03-30T01:12:05Z</dcterms:modified>
</cp:coreProperties>
</file>

<file path=docProps/thumbnail.jpeg>
</file>